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7" r:id="rId4"/>
    <p:sldId id="266" r:id="rId5"/>
    <p:sldId id="268" r:id="rId6"/>
    <p:sldId id="259" r:id="rId7"/>
    <p:sldId id="269" r:id="rId8"/>
    <p:sldId id="257" r:id="rId9"/>
    <p:sldId id="260" r:id="rId10"/>
    <p:sldId id="264" r:id="rId11"/>
    <p:sldId id="265" r:id="rId12"/>
    <p:sldId id="263" r:id="rId13"/>
    <p:sldId id="261" r:id="rId14"/>
    <p:sldId id="262"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48" d="100"/>
          <a:sy n="48" d="100"/>
        </p:scale>
        <p:origin x="-1200" y="-6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stretch>
            <a:fillRect/>
          </a:stretch>
        </p:blipFill>
        <p:spPr>
          <a:xfrm>
            <a:off x="0" y="-6151"/>
            <a:ext cx="9193025" cy="6864151"/>
          </a:xfrm>
          <a:prstGeom prst="rect">
            <a:avLst/>
          </a:prstGeom>
        </p:spPr>
      </p:pic>
      <p:sp>
        <p:nvSpPr>
          <p:cNvPr id="2" name="Title 1"/>
          <p:cNvSpPr>
            <a:spLocks noGrp="1"/>
          </p:cNvSpPr>
          <p:nvPr>
            <p:ph type="ctrTitle"/>
          </p:nvPr>
        </p:nvSpPr>
        <p:spPr>
          <a:xfrm>
            <a:off x="1485900" y="1847849"/>
            <a:ext cx="6515100" cy="1662113"/>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C6BFE0D-8890-4AFD-98B2-E488F1D1A502}" type="datetimeFigureOut">
              <a:rPr lang="ru-RU" smtClean="0"/>
              <a:pPr/>
              <a:t>15.03.2022</a:t>
            </a:fld>
            <a:endParaRPr lang="ru-RU" dirty="0"/>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D76533-6499-4B27-9155-473FA40A7896}" type="slidenum">
              <a:rPr lang="ru-RU" smtClean="0"/>
              <a:pPr/>
              <a:t>‹#›</a:t>
            </a:fld>
            <a:endParaRPr lang="ru-RU"/>
          </a:p>
        </p:txBody>
      </p:sp>
      <p:sp>
        <p:nvSpPr>
          <p:cNvPr id="9" name="Дата 3"/>
          <p:cNvSpPr txBox="1">
            <a:spLocks/>
          </p:cNvSpPr>
          <p:nvPr userDrawn="1"/>
        </p:nvSpPr>
        <p:spPr>
          <a:xfrm>
            <a:off x="14288" y="6678613"/>
            <a:ext cx="852487" cy="179387"/>
          </a:xfrm>
          <a:prstGeom prst="rect">
            <a:avLst/>
          </a:prstGeom>
          <a:solidFill>
            <a:schemeClr val="bg1"/>
          </a:solidFill>
          <a:effectLst>
            <a:softEdge rad="31750"/>
          </a:effectLst>
        </p:spPr>
        <p:txBody>
          <a:bodyPr/>
          <a:lstStyle>
            <a:defPPr>
              <a:defRPr lang="ru-RU"/>
            </a:defPPr>
            <a:lvl1pPr marL="0" algn="l" defTabSz="914400" rtl="0" eaLnBrk="1" latinLnBrk="0" hangingPunct="1">
              <a:defRPr lang="ru-RU" sz="900" b="1" i="0" u="none" strike="noStrike" kern="1200" smtClean="0">
                <a:solidFill>
                  <a:schemeClr val="tx1">
                    <a:tint val="75000"/>
                  </a:schemeClr>
                </a:solidFill>
                <a:effectLst/>
                <a:latin typeface="+mn-lt"/>
                <a:ea typeface="+mn-ea"/>
                <a:cs typeface="+mn-cs"/>
                <a:hlinkClick r:i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t>©</a:t>
            </a:r>
            <a:r>
              <a:rPr lang="ru-RU" b="0" dirty="0" smtClean="0"/>
              <a:t> </a:t>
            </a:r>
            <a:r>
              <a:rPr lang="ru-RU" dirty="0" smtClean="0"/>
              <a:t>Коломина</a:t>
            </a:r>
            <a:endParaRPr lang="ru-RU" b="0" dirty="0"/>
          </a:p>
        </p:txBody>
      </p:sp>
    </p:spTree>
    <p:extLst>
      <p:ext uri="{BB962C8B-B14F-4D97-AF65-F5344CB8AC3E}">
        <p14:creationId xmlns:p14="http://schemas.microsoft.com/office/powerpoint/2010/main" xmlns="" val="3971836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C6BFE0D-8890-4AFD-98B2-E488F1D1A502}" type="datetimeFigureOut">
              <a:rPr lang="ru-RU" smtClean="0"/>
              <a:pPr/>
              <a:t>15.03.2022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D76533-6499-4B27-9155-473FA40A7896}" type="slidenum">
              <a:rPr lang="ru-RU" smtClean="0"/>
              <a:pPr/>
              <a:t>‹#›</a:t>
            </a:fld>
            <a:endParaRPr lang="ru-RU"/>
          </a:p>
        </p:txBody>
      </p:sp>
    </p:spTree>
    <p:extLst>
      <p:ext uri="{BB962C8B-B14F-4D97-AF65-F5344CB8AC3E}">
        <p14:creationId xmlns:p14="http://schemas.microsoft.com/office/powerpoint/2010/main" xmlns="" val="4091970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C6BFE0D-8890-4AFD-98B2-E488F1D1A502}" type="datetimeFigureOut">
              <a:rPr lang="ru-RU" smtClean="0"/>
              <a:pPr/>
              <a:t>15.03.2022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D76533-6499-4B27-9155-473FA40A7896}" type="slidenum">
              <a:rPr lang="ru-RU" smtClean="0"/>
              <a:pPr/>
              <a:t>‹#›</a:t>
            </a:fld>
            <a:endParaRPr lang="ru-RU"/>
          </a:p>
        </p:txBody>
      </p:sp>
    </p:spTree>
    <p:extLst>
      <p:ext uri="{BB962C8B-B14F-4D97-AF65-F5344CB8AC3E}">
        <p14:creationId xmlns:p14="http://schemas.microsoft.com/office/powerpoint/2010/main" xmlns="" val="4098613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C6BFE0D-8890-4AFD-98B2-E488F1D1A502}" type="datetimeFigureOut">
              <a:rPr lang="ru-RU" smtClean="0"/>
              <a:pPr/>
              <a:t>15.03.2022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D76533-6499-4B27-9155-473FA40A7896}" type="slidenum">
              <a:rPr lang="ru-RU" smtClean="0"/>
              <a:pPr/>
              <a:t>‹#›</a:t>
            </a:fld>
            <a:endParaRPr lang="ru-RU"/>
          </a:p>
        </p:txBody>
      </p:sp>
    </p:spTree>
    <p:extLst>
      <p:ext uri="{BB962C8B-B14F-4D97-AF65-F5344CB8AC3E}">
        <p14:creationId xmlns:p14="http://schemas.microsoft.com/office/powerpoint/2010/main" xmlns="" val="366348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Рисунок 8"/>
          <p:cNvPicPr>
            <a:picLocks noChangeAspect="1"/>
          </p:cNvPicPr>
          <p:nvPr userDrawn="1"/>
        </p:nvPicPr>
        <p:blipFill>
          <a:blip r:embed="rId2" cstate="print"/>
          <a:stretch>
            <a:fillRect/>
          </a:stretch>
        </p:blipFill>
        <p:spPr>
          <a:xfrm>
            <a:off x="123825" y="0"/>
            <a:ext cx="8810625" cy="2194052"/>
          </a:xfrm>
          <a:prstGeom prst="rect">
            <a:avLst/>
          </a:prstGeom>
        </p:spPr>
      </p:pic>
      <p:sp>
        <p:nvSpPr>
          <p:cNvPr id="2" name="Title 1"/>
          <p:cNvSpPr>
            <a:spLocks noGrp="1"/>
          </p:cNvSpPr>
          <p:nvPr>
            <p:ph type="title"/>
          </p:nvPr>
        </p:nvSpPr>
        <p:spPr>
          <a:xfrm>
            <a:off x="623888" y="2266950"/>
            <a:ext cx="7886700" cy="2295526"/>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Tree>
    <p:extLst>
      <p:ext uri="{BB962C8B-B14F-4D97-AF65-F5344CB8AC3E}">
        <p14:creationId xmlns:p14="http://schemas.microsoft.com/office/powerpoint/2010/main" xmlns="" val="2729506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C6BFE0D-8890-4AFD-98B2-E488F1D1A502}" type="datetimeFigureOut">
              <a:rPr lang="ru-RU" smtClean="0"/>
              <a:pPr/>
              <a:t>15.03.2022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5D76533-6499-4B27-9155-473FA40A7896}" type="slidenum">
              <a:rPr lang="ru-RU" smtClean="0"/>
              <a:pPr/>
              <a:t>‹#›</a:t>
            </a:fld>
            <a:endParaRPr lang="ru-RU"/>
          </a:p>
        </p:txBody>
      </p:sp>
    </p:spTree>
    <p:extLst>
      <p:ext uri="{BB962C8B-B14F-4D97-AF65-F5344CB8AC3E}">
        <p14:creationId xmlns:p14="http://schemas.microsoft.com/office/powerpoint/2010/main" xmlns="" val="522249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C6BFE0D-8890-4AFD-98B2-E488F1D1A502}" type="datetimeFigureOut">
              <a:rPr lang="ru-RU" smtClean="0"/>
              <a:pPr/>
              <a:t>15.03.2022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5D76533-6499-4B27-9155-473FA40A7896}" type="slidenum">
              <a:rPr lang="ru-RU" smtClean="0"/>
              <a:pPr/>
              <a:t>‹#›</a:t>
            </a:fld>
            <a:endParaRPr lang="ru-RU"/>
          </a:p>
        </p:txBody>
      </p:sp>
    </p:spTree>
    <p:extLst>
      <p:ext uri="{BB962C8B-B14F-4D97-AF65-F5344CB8AC3E}">
        <p14:creationId xmlns:p14="http://schemas.microsoft.com/office/powerpoint/2010/main" xmlns="" val="1673162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6275" y="2927351"/>
            <a:ext cx="7886700" cy="1325563"/>
          </a:xfrm>
        </p:spPr>
        <p:txBody>
          <a:bodyPr/>
          <a:lstStyle/>
          <a:p>
            <a:r>
              <a:rPr lang="ru-RU" smtClean="0"/>
              <a:t>Образец заголовка</a:t>
            </a:r>
            <a:endParaRPr lang="en-US" dirty="0"/>
          </a:p>
        </p:txBody>
      </p:sp>
      <p:pic>
        <p:nvPicPr>
          <p:cNvPr id="16" name="Рисунок 15"/>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rot="1806522">
            <a:off x="5844157" y="196042"/>
            <a:ext cx="3486393" cy="2256920"/>
          </a:xfrm>
          <a:prstGeom prst="rect">
            <a:avLst/>
          </a:prstGeom>
        </p:spPr>
      </p:pic>
    </p:spTree>
    <p:extLst>
      <p:ext uri="{BB962C8B-B14F-4D97-AF65-F5344CB8AC3E}">
        <p14:creationId xmlns:p14="http://schemas.microsoft.com/office/powerpoint/2010/main" xmlns="" val="713321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16" name="Рисунок 15"/>
          <p:cNvPicPr>
            <a:picLocks noChangeAspect="1"/>
          </p:cNvPicPr>
          <p:nvPr userDrawn="1"/>
        </p:nvPicPr>
        <p:blipFill rotWithShape="1">
          <a:blip r:embed="rId2" cstate="print">
            <a:clrChange>
              <a:clrFrom>
                <a:srgbClr val="000000"/>
              </a:clrFrom>
              <a:clrTo>
                <a:srgbClr val="000000">
                  <a:alpha val="0"/>
                </a:srgbClr>
              </a:clrTo>
            </a:clrChange>
          </a:blip>
          <a:srcRect r="29780"/>
          <a:stretch/>
        </p:blipFill>
        <p:spPr>
          <a:xfrm>
            <a:off x="5752698" y="0"/>
            <a:ext cx="3391302" cy="6858000"/>
          </a:xfrm>
          <a:prstGeom prst="rect">
            <a:avLst/>
          </a:prstGeom>
        </p:spPr>
      </p:pic>
    </p:spTree>
    <p:extLst>
      <p:ext uri="{BB962C8B-B14F-4D97-AF65-F5344CB8AC3E}">
        <p14:creationId xmlns:p14="http://schemas.microsoft.com/office/powerpoint/2010/main" xmlns="" val="2359441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C6BFE0D-8890-4AFD-98B2-E488F1D1A502}" type="datetimeFigureOut">
              <a:rPr lang="ru-RU" smtClean="0"/>
              <a:pPr/>
              <a:t>15.03.2022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5D76533-6499-4B27-9155-473FA40A7896}" type="slidenum">
              <a:rPr lang="ru-RU" smtClean="0"/>
              <a:pPr/>
              <a:t>‹#›</a:t>
            </a:fld>
            <a:endParaRPr lang="ru-RU"/>
          </a:p>
        </p:txBody>
      </p:sp>
    </p:spTree>
    <p:extLst>
      <p:ext uri="{BB962C8B-B14F-4D97-AF65-F5344CB8AC3E}">
        <p14:creationId xmlns:p14="http://schemas.microsoft.com/office/powerpoint/2010/main" xmlns="" val="1979654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C6BFE0D-8890-4AFD-98B2-E488F1D1A502}" type="datetimeFigureOut">
              <a:rPr lang="ru-RU" smtClean="0"/>
              <a:pPr/>
              <a:t>15.03.2022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5D76533-6499-4B27-9155-473FA40A7896}" type="slidenum">
              <a:rPr lang="ru-RU" smtClean="0"/>
              <a:pPr/>
              <a:t>‹#›</a:t>
            </a:fld>
            <a:endParaRPr lang="ru-RU"/>
          </a:p>
        </p:txBody>
      </p:sp>
    </p:spTree>
    <p:extLst>
      <p:ext uri="{BB962C8B-B14F-4D97-AF65-F5344CB8AC3E}">
        <p14:creationId xmlns:p14="http://schemas.microsoft.com/office/powerpoint/2010/main" xmlns="" val="1440777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BFE0D-8890-4AFD-98B2-E488F1D1A502}" type="datetimeFigureOut">
              <a:rPr lang="ru-RU" smtClean="0"/>
              <a:pPr/>
              <a:t>15.03.2022</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76533-6499-4B27-9155-473FA40A7896}" type="slidenum">
              <a:rPr lang="ru-RU" smtClean="0"/>
              <a:pPr/>
              <a:t>‹#›</a:t>
            </a:fld>
            <a:endParaRPr lang="ru-RU"/>
          </a:p>
        </p:txBody>
      </p:sp>
      <p:sp>
        <p:nvSpPr>
          <p:cNvPr id="7" name="Дата 3"/>
          <p:cNvSpPr txBox="1">
            <a:spLocks/>
          </p:cNvSpPr>
          <p:nvPr userDrawn="1"/>
        </p:nvSpPr>
        <p:spPr>
          <a:xfrm>
            <a:off x="28575" y="6449219"/>
            <a:ext cx="828675" cy="103981"/>
          </a:xfrm>
          <a:prstGeom prst="rect">
            <a:avLst/>
          </a:prstGeom>
          <a:solidFill>
            <a:schemeClr val="bg1"/>
          </a:solidFill>
          <a:effectLst>
            <a:softEdge rad="31750"/>
          </a:effectLst>
        </p:spPr>
        <p:txBody>
          <a:bodyPr/>
          <a:lstStyle>
            <a:defPPr>
              <a:defRPr lang="ru-RU"/>
            </a:defPPr>
            <a:lvl1pPr marL="0" algn="l" defTabSz="914400" rtl="0" eaLnBrk="1" latinLnBrk="0" hangingPunct="1">
              <a:defRPr lang="ru-RU" sz="900" b="1" i="0" u="none" strike="noStrike" kern="1200" smtClean="0">
                <a:solidFill>
                  <a:schemeClr val="tx1">
                    <a:tint val="75000"/>
                  </a:schemeClr>
                </a:solidFill>
                <a:effectLst/>
                <a:latin typeface="+mn-lt"/>
                <a:ea typeface="+mn-ea"/>
                <a:cs typeface="+mn-cs"/>
                <a:hlinkClick r:i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t>©</a:t>
            </a:r>
            <a:r>
              <a:rPr lang="ru-RU" b="0" dirty="0" smtClean="0"/>
              <a:t> </a:t>
            </a:r>
            <a:r>
              <a:rPr lang="ru-RU" dirty="0" smtClean="0"/>
              <a:t>Коломина </a:t>
            </a:r>
            <a:endParaRPr lang="ru-RU" b="0" dirty="0"/>
          </a:p>
        </p:txBody>
      </p:sp>
    </p:spTree>
    <p:extLst>
      <p:ext uri="{BB962C8B-B14F-4D97-AF65-F5344CB8AC3E}">
        <p14:creationId xmlns:p14="http://schemas.microsoft.com/office/powerpoint/2010/main" xmlns="" val="3490471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85900" y="1446664"/>
            <a:ext cx="6515100" cy="353477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nSpc>
                <a:spcPct val="100000"/>
              </a:lnSpc>
            </a:pPr>
            <a:r>
              <a:rPr lang="ru-RU" sz="5300" b="1" dirty="0">
                <a:solidFill>
                  <a:srgbClr val="00B050"/>
                </a:solidFill>
                <a:latin typeface="Cambria" panose="02040503050406030204" pitchFamily="18" charset="0"/>
              </a:rPr>
              <a:t>Зелёная ёлочка- живая </a:t>
            </a:r>
            <a:r>
              <a:rPr lang="ru-RU" sz="5300" b="1" dirty="0" smtClean="0">
                <a:solidFill>
                  <a:srgbClr val="00B050"/>
                </a:solidFill>
                <a:latin typeface="Cambria" panose="02040503050406030204" pitchFamily="18" charset="0"/>
              </a:rPr>
              <a:t>иголочка</a:t>
            </a:r>
            <a:br>
              <a:rPr lang="ru-RU" sz="5300" b="1" dirty="0" smtClean="0">
                <a:solidFill>
                  <a:srgbClr val="00B050"/>
                </a:solidFill>
                <a:latin typeface="Cambria" panose="02040503050406030204" pitchFamily="18" charset="0"/>
              </a:rPr>
            </a:br>
            <a:r>
              <a:rPr lang="ru-RU" sz="2000" b="1" dirty="0">
                <a:solidFill>
                  <a:srgbClr val="00B050"/>
                </a:solidFill>
                <a:latin typeface="Cambria" panose="02040503050406030204" pitchFamily="18" charset="0"/>
              </a:rPr>
              <a:t/>
            </a:r>
            <a:br>
              <a:rPr lang="ru-RU" sz="2000" b="1" dirty="0">
                <a:solidFill>
                  <a:srgbClr val="00B050"/>
                </a:solidFill>
                <a:latin typeface="Cambria" panose="02040503050406030204" pitchFamily="18" charset="0"/>
              </a:rPr>
            </a:br>
            <a:r>
              <a:rPr lang="ru-RU" sz="2200" b="1" dirty="0">
                <a:solidFill>
                  <a:srgbClr val="00B050"/>
                </a:solidFill>
                <a:latin typeface="Cambria" panose="02040503050406030204" pitchFamily="18" charset="0"/>
              </a:rPr>
              <a:t>Подготовила воспитатель: Гришакова Т.И.</a:t>
            </a:r>
            <a:br>
              <a:rPr lang="ru-RU" sz="2200" b="1" dirty="0">
                <a:solidFill>
                  <a:srgbClr val="00B050"/>
                </a:solidFill>
                <a:latin typeface="Cambria" panose="02040503050406030204" pitchFamily="18" charset="0"/>
              </a:rPr>
            </a:br>
            <a:r>
              <a:rPr lang="ru-RU" sz="2000" b="1" dirty="0">
                <a:solidFill>
                  <a:srgbClr val="00B050"/>
                </a:solidFill>
                <a:latin typeface="Cambria" panose="02040503050406030204" pitchFamily="18" charset="0"/>
              </a:rPr>
              <a:t>                                                            </a:t>
            </a:r>
            <a:br>
              <a:rPr lang="ru-RU" sz="2000" b="1" dirty="0">
                <a:solidFill>
                  <a:srgbClr val="00B050"/>
                </a:solidFill>
                <a:latin typeface="Cambria" panose="02040503050406030204" pitchFamily="18" charset="0"/>
              </a:rPr>
            </a:br>
            <a:r>
              <a:rPr lang="ru-RU" sz="2000" b="1" dirty="0">
                <a:solidFill>
                  <a:srgbClr val="00B050"/>
                </a:solidFill>
                <a:latin typeface="Cambria" panose="02040503050406030204" pitchFamily="18" charset="0"/>
              </a:rPr>
              <a:t/>
            </a:r>
            <a:br>
              <a:rPr lang="ru-RU" sz="2000" b="1" dirty="0">
                <a:solidFill>
                  <a:srgbClr val="00B050"/>
                </a:solidFill>
                <a:latin typeface="Cambria" panose="02040503050406030204" pitchFamily="18" charset="0"/>
              </a:rPr>
            </a:br>
            <a:endParaRPr lang="ru-RU" sz="2000" dirty="0">
              <a:solidFill>
                <a:srgbClr val="C00000"/>
              </a:solidFill>
              <a:latin typeface="Cambria" panose="02040503050406030204" pitchFamily="18" charset="0"/>
            </a:endParaRPr>
          </a:p>
        </p:txBody>
      </p:sp>
    </p:spTree>
    <p:extLst>
      <p:ext uri="{BB962C8B-B14F-4D97-AF65-F5344CB8AC3E}">
        <p14:creationId xmlns:p14="http://schemas.microsoft.com/office/powerpoint/2010/main" xmlns="" val="2368490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descr="C:\Users\Дмитрий\Desktop\ёлка 2016\P104084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2899" y="367392"/>
            <a:ext cx="4082143" cy="28248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147" name="Picture 3" descr="C:\Users\Дмитрий\Desktop\ёлка 2016\P104085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9200" y="2963634"/>
            <a:ext cx="3682094" cy="36657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148" name="Picture 4" descr="C:\Users\Дмитрий\Desktop\ёлка 2016\P1040868.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7586" y="3633107"/>
            <a:ext cx="4147457" cy="29962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951354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Дмитрий\Desktop\ёлка 2016\P104087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5122" y="114300"/>
            <a:ext cx="2841171" cy="3143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171" name="Picture 3" descr="C:\Users\Дмитрий\Desktop\ёлка 2016\P104088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5122" y="3584121"/>
            <a:ext cx="3624944" cy="2914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172" name="Picture 4" descr="C:\Users\Дмитрий\Desktop\ёлка 2016\P1040885.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22866" y="114300"/>
            <a:ext cx="3086098" cy="3143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173" name="Picture 5" descr="C:\Users\Дмитрий\Desktop\ёлка 2016\P1040886.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90357" y="3584121"/>
            <a:ext cx="3690257" cy="2914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Заголовок 5"/>
          <p:cNvSpPr>
            <a:spLocks noGrp="1"/>
          </p:cNvSpPr>
          <p:nvPr>
            <p:ph type="title"/>
          </p:nvPr>
        </p:nvSpPr>
        <p:spPr/>
        <p:txBody>
          <a:bodyPr/>
          <a:lstStyle/>
          <a:p>
            <a:endParaRPr lang="ru-RU"/>
          </a:p>
        </p:txBody>
      </p:sp>
    </p:spTree>
    <p:extLst>
      <p:ext uri="{BB962C8B-B14F-4D97-AF65-F5344CB8AC3E}">
        <p14:creationId xmlns:p14="http://schemas.microsoft.com/office/powerpoint/2010/main" xmlns="" val="3659855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3320" y="173888"/>
            <a:ext cx="5368830" cy="1873276"/>
          </a:xfrm>
        </p:spPr>
        <p:txBody>
          <a:bodyPr>
            <a:normAutofit/>
          </a:bodyPr>
          <a:lstStyle/>
          <a:p>
            <a:r>
              <a:rPr lang="ru-RU" sz="1400" b="1" dirty="0" smtClean="0">
                <a:solidFill>
                  <a:srgbClr val="00B050"/>
                </a:solidFill>
              </a:rPr>
              <a:t>                             Работа </a:t>
            </a:r>
            <a:r>
              <a:rPr lang="ru-RU" sz="1400" b="1" dirty="0">
                <a:solidFill>
                  <a:srgbClr val="00B050"/>
                </a:solidFill>
              </a:rPr>
              <a:t>с родителями</a:t>
            </a:r>
            <a:br>
              <a:rPr lang="ru-RU" sz="1400" b="1" dirty="0">
                <a:solidFill>
                  <a:srgbClr val="00B050"/>
                </a:solidFill>
              </a:rPr>
            </a:br>
            <a:r>
              <a:rPr lang="ru-RU" sz="1400" b="1" dirty="0">
                <a:solidFill>
                  <a:srgbClr val="0070C0"/>
                </a:solidFill>
              </a:rPr>
              <a:t>Наглядная информация «Традиция – наряжать новогоднюю ёлку»</a:t>
            </a:r>
            <a:br>
              <a:rPr lang="ru-RU" sz="1400" b="1" dirty="0">
                <a:solidFill>
                  <a:srgbClr val="0070C0"/>
                </a:solidFill>
              </a:rPr>
            </a:br>
            <a:r>
              <a:rPr lang="ru-RU" sz="1400" b="1" dirty="0" smtClean="0">
                <a:solidFill>
                  <a:srgbClr val="0070C0"/>
                </a:solidFill>
              </a:rPr>
              <a:t>Советы </a:t>
            </a:r>
            <a:r>
              <a:rPr lang="ru-RU" sz="1400" b="1" dirty="0">
                <a:solidFill>
                  <a:srgbClr val="0070C0"/>
                </a:solidFill>
              </a:rPr>
              <a:t>родителям в пользу искусственной ёлки.</a:t>
            </a:r>
            <a:br>
              <a:rPr lang="ru-RU" sz="1400" b="1" dirty="0">
                <a:solidFill>
                  <a:srgbClr val="0070C0"/>
                </a:solidFill>
              </a:rPr>
            </a:br>
            <a:r>
              <a:rPr lang="ru-RU" sz="1400" b="1" dirty="0">
                <a:solidFill>
                  <a:srgbClr val="0070C0"/>
                </a:solidFill>
              </a:rPr>
              <a:t>Выставка альтернативных ёлочек, сделанных детьми и родителями, с использованием различного </a:t>
            </a:r>
            <a:r>
              <a:rPr lang="ru-RU" sz="1400" b="1" dirty="0" smtClean="0">
                <a:solidFill>
                  <a:srgbClr val="0070C0"/>
                </a:solidFill>
              </a:rPr>
              <a:t>материала</a:t>
            </a:r>
            <a:br>
              <a:rPr lang="ru-RU" sz="1400" b="1" dirty="0" smtClean="0">
                <a:solidFill>
                  <a:srgbClr val="0070C0"/>
                </a:solidFill>
              </a:rPr>
            </a:br>
            <a:r>
              <a:rPr lang="ru-RU" sz="1400" b="1" dirty="0">
                <a:solidFill>
                  <a:srgbClr val="0070C0"/>
                </a:solidFill>
              </a:rPr>
              <a:t> </a:t>
            </a:r>
            <a:r>
              <a:rPr lang="ru-RU" sz="1400" b="1" dirty="0" smtClean="0">
                <a:solidFill>
                  <a:srgbClr val="0070C0"/>
                </a:solidFill>
              </a:rPr>
              <a:t>семья: Долгих Алёши, Авчинникова Тимофея, Ковалишина Дениса, </a:t>
            </a:r>
            <a:r>
              <a:rPr lang="ru-RU" sz="1400" b="1" dirty="0" err="1" smtClean="0">
                <a:solidFill>
                  <a:srgbClr val="0070C0"/>
                </a:solidFill>
              </a:rPr>
              <a:t>Патрашкова</a:t>
            </a:r>
            <a:r>
              <a:rPr lang="ru-RU" sz="1400" b="1" dirty="0" smtClean="0">
                <a:solidFill>
                  <a:srgbClr val="0070C0"/>
                </a:solidFill>
              </a:rPr>
              <a:t> Дениса, </a:t>
            </a:r>
            <a:r>
              <a:rPr lang="ru-RU" sz="1400" b="1" dirty="0" err="1" smtClean="0">
                <a:solidFill>
                  <a:srgbClr val="0070C0"/>
                </a:solidFill>
              </a:rPr>
              <a:t>Платикова</a:t>
            </a:r>
            <a:r>
              <a:rPr lang="ru-RU" sz="1400" b="1" dirty="0" smtClean="0">
                <a:solidFill>
                  <a:srgbClr val="0070C0"/>
                </a:solidFill>
              </a:rPr>
              <a:t> Кирилла, Рудых Сони, Барановой Леры, </a:t>
            </a:r>
            <a:r>
              <a:rPr lang="ru-RU" sz="1400" b="1" dirty="0" err="1" smtClean="0">
                <a:solidFill>
                  <a:srgbClr val="0070C0"/>
                </a:solidFill>
              </a:rPr>
              <a:t>Халиулиной</a:t>
            </a:r>
            <a:r>
              <a:rPr lang="ru-RU" sz="1400" b="1" dirty="0" smtClean="0">
                <a:solidFill>
                  <a:srgbClr val="0070C0"/>
                </a:solidFill>
              </a:rPr>
              <a:t> </a:t>
            </a:r>
            <a:r>
              <a:rPr lang="ru-RU" sz="1400" b="1" dirty="0" err="1" smtClean="0">
                <a:solidFill>
                  <a:srgbClr val="0070C0"/>
                </a:solidFill>
              </a:rPr>
              <a:t>Ульяны</a:t>
            </a:r>
            <a:r>
              <a:rPr lang="ru-RU" sz="1400" b="1" dirty="0" smtClean="0">
                <a:solidFill>
                  <a:srgbClr val="0070C0"/>
                </a:solidFill>
              </a:rPr>
              <a:t>, </a:t>
            </a:r>
            <a:r>
              <a:rPr lang="ru-RU" sz="1400" b="1" dirty="0">
                <a:solidFill>
                  <a:srgbClr val="0070C0"/>
                </a:solidFill>
              </a:rPr>
              <a:t/>
            </a:r>
            <a:br>
              <a:rPr lang="ru-RU" sz="1400" b="1" dirty="0">
                <a:solidFill>
                  <a:srgbClr val="0070C0"/>
                </a:solidFill>
              </a:rPr>
            </a:br>
            <a:endParaRPr lang="ru-RU" sz="1400" b="1" dirty="0">
              <a:solidFill>
                <a:srgbClr val="0070C0"/>
              </a:solidFill>
            </a:endParaRPr>
          </a:p>
        </p:txBody>
      </p:sp>
      <p:pic>
        <p:nvPicPr>
          <p:cNvPr id="3074" name="Picture 2" descr="C:\Users\Дмитрий\Desktop\ёлка 2016\P104085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7441" y="2228850"/>
            <a:ext cx="5004709" cy="43515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xmlns="" val="1571847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6275" y="261258"/>
            <a:ext cx="5185682" cy="816428"/>
          </a:xfrm>
        </p:spPr>
        <p:txBody>
          <a:bodyPr>
            <a:normAutofit/>
          </a:bodyPr>
          <a:lstStyle/>
          <a:p>
            <a:r>
              <a:rPr lang="ru-RU" sz="2000" b="1" dirty="0">
                <a:solidFill>
                  <a:srgbClr val="00B050"/>
                </a:solidFill>
              </a:rPr>
              <a:t>Выставка творческих </a:t>
            </a:r>
            <a:r>
              <a:rPr lang="ru-RU" sz="2000" b="1" dirty="0" smtClean="0">
                <a:solidFill>
                  <a:srgbClr val="00B050"/>
                </a:solidFill>
              </a:rPr>
              <a:t>работ родителей </a:t>
            </a:r>
            <a:r>
              <a:rPr lang="ru-RU" sz="2000" b="1" dirty="0">
                <a:solidFill>
                  <a:srgbClr val="00B050"/>
                </a:solidFill>
              </a:rPr>
              <a:t>и </a:t>
            </a:r>
            <a:r>
              <a:rPr lang="ru-RU" sz="2000" b="1" dirty="0" smtClean="0">
                <a:solidFill>
                  <a:srgbClr val="00B050"/>
                </a:solidFill>
              </a:rPr>
              <a:t>детей:</a:t>
            </a:r>
            <a:r>
              <a:rPr lang="ru-RU" sz="2000" b="1" dirty="0">
                <a:solidFill>
                  <a:srgbClr val="00B050"/>
                </a:solidFill>
              </a:rPr>
              <a:t/>
            </a:r>
            <a:br>
              <a:rPr lang="ru-RU" sz="2000" b="1" dirty="0">
                <a:solidFill>
                  <a:srgbClr val="00B050"/>
                </a:solidFill>
              </a:rPr>
            </a:br>
            <a:r>
              <a:rPr lang="ru-RU" sz="2000" b="1" dirty="0">
                <a:solidFill>
                  <a:srgbClr val="00B050"/>
                </a:solidFill>
              </a:rPr>
              <a:t>    </a:t>
            </a:r>
            <a:r>
              <a:rPr lang="ru-RU" sz="2000" b="1" dirty="0" smtClean="0">
                <a:solidFill>
                  <a:srgbClr val="00B050"/>
                </a:solidFill>
              </a:rPr>
              <a:t>«Такие </a:t>
            </a:r>
            <a:r>
              <a:rPr lang="ru-RU" sz="2000" b="1" dirty="0">
                <a:solidFill>
                  <a:srgbClr val="00B050"/>
                </a:solidFill>
              </a:rPr>
              <a:t>разные ёлки»</a:t>
            </a:r>
          </a:p>
        </p:txBody>
      </p:sp>
      <p:sp>
        <p:nvSpPr>
          <p:cNvPr id="3" name="Прямоугольник 2"/>
          <p:cNvSpPr/>
          <p:nvPr/>
        </p:nvSpPr>
        <p:spPr>
          <a:xfrm>
            <a:off x="114300" y="960388"/>
            <a:ext cx="5535386" cy="2031325"/>
          </a:xfrm>
          <a:prstGeom prst="rect">
            <a:avLst/>
          </a:prstGeom>
        </p:spPr>
        <p:txBody>
          <a:bodyPr wrap="square">
            <a:spAutoFit/>
          </a:bodyPr>
          <a:lstStyle/>
          <a:p>
            <a:pPr algn="ctr"/>
            <a:r>
              <a:rPr lang="ru-RU" b="1" dirty="0">
                <a:solidFill>
                  <a:srgbClr val="0070C0"/>
                </a:solidFill>
              </a:rPr>
              <a:t>Это конкурс совместного творчества родителей с детьми . Каждая  семья  ответственно  отнеслась к  конкурсу, фантазии участников не было предела!  Ни одна ёлка не повторила другую. Каких только ёлок мы не увидели – и </a:t>
            </a:r>
          </a:p>
          <a:p>
            <a:pPr algn="ctr"/>
            <a:r>
              <a:rPr lang="ru-RU" b="1" dirty="0">
                <a:solidFill>
                  <a:srgbClr val="0070C0"/>
                </a:solidFill>
              </a:rPr>
              <a:t>ёлки из мишуры,</a:t>
            </a:r>
            <a:r>
              <a:rPr lang="ru-RU" dirty="0">
                <a:solidFill>
                  <a:srgbClr val="0070C0"/>
                </a:solidFill>
              </a:rPr>
              <a:t> </a:t>
            </a:r>
            <a:r>
              <a:rPr lang="ru-RU" b="1" dirty="0" smtClean="0">
                <a:solidFill>
                  <a:srgbClr val="0070C0"/>
                </a:solidFill>
              </a:rPr>
              <a:t> бумаги, конфет, ткани, ниток……</a:t>
            </a:r>
            <a:r>
              <a:rPr lang="ru-RU" b="1" dirty="0">
                <a:solidFill>
                  <a:srgbClr val="0070C0"/>
                </a:solidFill>
              </a:rPr>
              <a:t/>
            </a:r>
            <a:br>
              <a:rPr lang="ru-RU" b="1" dirty="0">
                <a:solidFill>
                  <a:srgbClr val="0070C0"/>
                </a:solidFill>
              </a:rPr>
            </a:br>
            <a:endParaRPr lang="ru-RU" dirty="0">
              <a:solidFill>
                <a:srgbClr val="0070C0"/>
              </a:solidFill>
            </a:endParaRPr>
          </a:p>
        </p:txBody>
      </p:sp>
      <p:pic>
        <p:nvPicPr>
          <p:cNvPr id="1027" name="Picture 3" descr="C:\Users\Дмитрий\Desktop\ёлка 2016\P104083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76107" y="2991713"/>
            <a:ext cx="3404508" cy="35269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28" name="Picture 4" descr="C:\Users\Дмитрий\Desktop\ёлка 2016\P104083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2078" y="2991713"/>
            <a:ext cx="3955597" cy="35269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3458058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0" name="Picture 2" descr="C:\Users\Дмитрий\Desktop\ёлка 2016\P104084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9203" y="73478"/>
            <a:ext cx="3682093" cy="372291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2051" name="Picture 3" descr="C:\Users\Дмитрий\Desktop\ёлка 2016\P104084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9203" y="3943349"/>
            <a:ext cx="3743325" cy="26370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2054" name="Picture 6" descr="C:\Users\Дмитрий\Desktop\ёлка 2016\P104089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22964" y="2930978"/>
            <a:ext cx="4833257" cy="364943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xmlns="" val="3408180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1"/>
          </p:nvPr>
        </p:nvSpPr>
        <p:spPr>
          <a:xfrm>
            <a:off x="623888" y="2306472"/>
            <a:ext cx="7886700" cy="3783179"/>
          </a:xfrm>
        </p:spPr>
        <p:txBody>
          <a:bodyPr>
            <a:normAutofit fontScale="92500" lnSpcReduction="10000"/>
          </a:bodyPr>
          <a:lstStyle/>
          <a:p>
            <a:r>
              <a:rPr lang="ru-RU" dirty="0"/>
              <a:t>Новый год – праздник чудес, но главным украшением этого праздника является, конечно же ёлка. Она создаёт особое праздничное настроение. О новогодней красавице написано множество рассказов, сказок и стихов. Но каждый год после новогодних праздников мы наблюдаем картину, как около мусорных баков валяются ёлочки, которые недавно украшали дома и радовали детей.  Дети должны знать, что ель – это живой организм леса. Вырубая ели, мы наносим непоправимый вред не только природе, но и себе. И мы задумались, а могут ли дети помочь лесным красавицам, изменить ситуацию? Поэтому мы решили до наступления новогодних праздников привлечь внимание детей, родителей, к проблеме – сохранения лесных красавиц.</a:t>
            </a:r>
          </a:p>
          <a:p>
            <a:endParaRPr lang="ru-RU" dirty="0"/>
          </a:p>
        </p:txBody>
      </p:sp>
    </p:spTree>
    <p:extLst>
      <p:ext uri="{BB962C8B-B14F-4D97-AF65-F5344CB8AC3E}">
        <p14:creationId xmlns:p14="http://schemas.microsoft.com/office/powerpoint/2010/main" xmlns="" val="2028672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2800" b="1" i="1" dirty="0" smtClean="0">
                <a:latin typeface="Times New Roman" pitchFamily="18" charset="0"/>
                <a:cs typeface="Times New Roman" pitchFamily="18" charset="0"/>
              </a:rPr>
              <a:t>Задачи :</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1. Познакомить детей с хвойным деревом;</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2. Воспитывать бережное отношение к деревьям;</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3. Развивать любознательность и повышать интерес к окружающим нас деревьям. </a:t>
            </a:r>
            <a:endParaRPr lang="ru-RU" sz="2800" dirty="0"/>
          </a:p>
        </p:txBody>
      </p:sp>
    </p:spTree>
    <p:extLst>
      <p:ext uri="{BB962C8B-B14F-4D97-AF65-F5344CB8AC3E}">
        <p14:creationId xmlns:p14="http://schemas.microsoft.com/office/powerpoint/2010/main" xmlns="" val="1878689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76275" y="1924335"/>
            <a:ext cx="7886700" cy="3862316"/>
          </a:xfrm>
        </p:spPr>
        <p:txBody>
          <a:bodyPr>
            <a:noAutofit/>
          </a:bodyPr>
          <a:lstStyle/>
          <a:p>
            <a:r>
              <a:rPr lang="ru-RU" sz="2000" b="1" u="sng" dirty="0">
                <a:latin typeface="Times New Roman" pitchFamily="18" charset="0"/>
                <a:cs typeface="Times New Roman" pitchFamily="18" charset="0"/>
              </a:rPr>
              <a:t>Просмотр электронных презентаций:</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 «Ёлочка-красавица»; «С кем дружит ель?»; «Ель-символ нового года».</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 </a:t>
            </a:r>
            <a:r>
              <a:rPr lang="ru-RU" sz="2000" b="1" u="sng" dirty="0">
                <a:latin typeface="Times New Roman" pitchFamily="18" charset="0"/>
                <a:cs typeface="Times New Roman" pitchFamily="18" charset="0"/>
              </a:rPr>
              <a:t>Мультфильмов</a:t>
            </a:r>
            <a:r>
              <a:rPr lang="ru-RU" sz="2000" dirty="0">
                <a:latin typeface="Times New Roman" pitchFamily="18" charset="0"/>
                <a:cs typeface="Times New Roman" pitchFamily="18" charset="0"/>
              </a:rPr>
              <a:t> «Двенадцать месяцев»; «Падал прошлогодний снег</a:t>
            </a:r>
            <a:r>
              <a:rPr lang="ru-RU" sz="2000" dirty="0" smtClean="0">
                <a:latin typeface="Times New Roman" pitchFamily="18" charset="0"/>
                <a:cs typeface="Times New Roman" pitchFamily="18" charset="0"/>
              </a:rPr>
              <a:t>».</a:t>
            </a:r>
            <a:br>
              <a:rPr lang="ru-RU" sz="2000" dirty="0" smtClean="0">
                <a:latin typeface="Times New Roman" pitchFamily="18" charset="0"/>
                <a:cs typeface="Times New Roman" pitchFamily="18" charset="0"/>
              </a:rPr>
            </a:br>
            <a:r>
              <a:rPr lang="ru-RU" sz="2000" b="1" u="sng" dirty="0">
                <a:latin typeface="Times New Roman" pitchFamily="18" charset="0"/>
                <a:cs typeface="Times New Roman" pitchFamily="18" charset="0"/>
              </a:rPr>
              <a:t>НОД «Ёлочка-красавица».</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Цель: познакомить детей с хвойным деревом; помочь увидеть особенности еловой шишки; показать взаимосвязь животного мира и ели.</a:t>
            </a:r>
            <a:br>
              <a:rPr lang="ru-RU" sz="2000" dirty="0">
                <a:latin typeface="Times New Roman" pitchFamily="18" charset="0"/>
                <a:cs typeface="Times New Roman" pitchFamily="18" charset="0"/>
              </a:rPr>
            </a:br>
            <a:r>
              <a:rPr lang="ru-RU" sz="2000" b="1" u="sng" dirty="0">
                <a:latin typeface="Times New Roman" pitchFamily="18" charset="0"/>
                <a:cs typeface="Times New Roman" pitchFamily="18" charset="0"/>
              </a:rPr>
              <a:t>- НОД «Защитим ёлочку – красавицу наших лесов»</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Цель: познакомить детей с традициями праздника Новый год;</a:t>
            </a:r>
            <a:br>
              <a:rPr lang="ru-RU" sz="2000" dirty="0">
                <a:latin typeface="Times New Roman" pitchFamily="18" charset="0"/>
                <a:cs typeface="Times New Roman" pitchFamily="18" charset="0"/>
              </a:rPr>
            </a:br>
            <a:r>
              <a:rPr lang="ru-RU" sz="2000" b="1" dirty="0"/>
              <a:t>Лепка барельефная  </a:t>
            </a:r>
            <a:r>
              <a:rPr lang="ru-RU" sz="2000" dirty="0"/>
              <a:t>«Ёлочка – зелёная иголочка», - </a:t>
            </a:r>
            <a:r>
              <a:rPr lang="ru-RU" sz="2000" dirty="0" smtClean="0"/>
              <a:t/>
            </a:r>
            <a:br>
              <a:rPr lang="ru-RU" sz="2000" dirty="0" smtClean="0"/>
            </a:br>
            <a:r>
              <a:rPr lang="ru-RU" sz="2000" b="1" dirty="0" smtClean="0"/>
              <a:t>Рисование</a:t>
            </a:r>
            <a:r>
              <a:rPr lang="ru-RU" sz="2000" dirty="0"/>
              <a:t> «В лесу родилась ёлочка», </a:t>
            </a:r>
            <a:r>
              <a:rPr lang="ru-RU" sz="2000" dirty="0" smtClean="0"/>
              <a:t/>
            </a:r>
            <a:br>
              <a:rPr lang="ru-RU" sz="2000" dirty="0" smtClean="0"/>
            </a:br>
            <a:r>
              <a:rPr lang="ru-RU" sz="2000" b="1" dirty="0"/>
              <a:t>Аппликация</a:t>
            </a:r>
            <a:r>
              <a:rPr lang="ru-RU" sz="2000" dirty="0"/>
              <a:t> «Ёлочки-красавицы» </a:t>
            </a:r>
            <a:r>
              <a:rPr lang="ru-RU" sz="2000" dirty="0" smtClean="0"/>
              <a:t/>
            </a:r>
            <a:br>
              <a:rPr lang="ru-RU" sz="2000" dirty="0" smtClean="0"/>
            </a:br>
            <a:r>
              <a:rPr lang="ru-RU" sz="2000" dirty="0"/>
              <a:t>«Роспись шаров для Новогодней ели» </a:t>
            </a:r>
            <a:br>
              <a:rPr lang="ru-RU" sz="2000" dirty="0"/>
            </a:b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1751807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6275" y="859809"/>
            <a:ext cx="7886700" cy="5227092"/>
          </a:xfrm>
        </p:spPr>
        <p:txBody>
          <a:bodyPr>
            <a:normAutofit fontScale="90000"/>
          </a:bodyPr>
          <a:lstStyle/>
          <a:p>
            <a:r>
              <a:rPr lang="ru-RU" sz="2000" b="1" dirty="0">
                <a:latin typeface="Times New Roman" pitchFamily="18" charset="0"/>
                <a:cs typeface="Times New Roman" pitchFamily="18" charset="0"/>
              </a:rPr>
              <a:t>Подвижные игры: </a:t>
            </a:r>
            <a:r>
              <a:rPr lang="ru-RU" sz="2000" dirty="0">
                <a:latin typeface="Times New Roman" pitchFamily="18" charset="0"/>
                <a:cs typeface="Times New Roman" pitchFamily="18" charset="0"/>
              </a:rPr>
              <a:t>«Раз, два, три к ёлочке беги», «Найди пару – высокая и низкая елочка</a:t>
            </a:r>
            <a:r>
              <a:rPr lang="ru-RU" sz="2000" dirty="0" smtClean="0">
                <a:latin typeface="Times New Roman" pitchFamily="18" charset="0"/>
                <a:cs typeface="Times New Roman" pitchFamily="18" charset="0"/>
              </a:rPr>
              <a:t>»,</a:t>
            </a:r>
            <a:r>
              <a:rPr lang="ru-RU" sz="2000" b="1" dirty="0"/>
              <a:t> </a:t>
            </a:r>
            <a:r>
              <a:rPr lang="ru-RU" sz="2000" b="1" dirty="0" smtClean="0"/>
              <a:t/>
            </a:r>
            <a:br>
              <a:rPr lang="ru-RU" sz="2000" b="1" dirty="0" smtClean="0"/>
            </a:br>
            <a:r>
              <a:rPr lang="ru-RU" sz="2000" b="1" dirty="0" smtClean="0"/>
              <a:t>Сказки</a:t>
            </a:r>
            <a:r>
              <a:rPr lang="ru-RU" sz="2000" b="1" dirty="0"/>
              <a:t>:</a:t>
            </a:r>
            <a:r>
              <a:rPr lang="ru-RU" sz="2000" i="1" dirty="0"/>
              <a:t> </a:t>
            </a:r>
            <a:r>
              <a:rPr lang="ru-RU" sz="2000" dirty="0"/>
              <a:t>«Сказка о ёлочке, которую не срубили» (А. </a:t>
            </a:r>
            <a:r>
              <a:rPr lang="ru-RU" sz="2000" dirty="0" err="1"/>
              <a:t>Сожан</a:t>
            </a:r>
            <a:r>
              <a:rPr lang="ru-RU" sz="2000" dirty="0"/>
              <a:t>), «Сказка про ёлочку» (М. </a:t>
            </a:r>
            <a:r>
              <a:rPr lang="ru-RU" sz="2000" dirty="0" err="1"/>
              <a:t>Шкурина</a:t>
            </a:r>
            <a:r>
              <a:rPr lang="ru-RU" sz="2000" dirty="0"/>
              <a:t>), «Ёлочка» (Г. Х. Андерсен.).</a:t>
            </a:r>
            <a:br>
              <a:rPr lang="ru-RU" sz="2000" dirty="0"/>
            </a:br>
            <a:r>
              <a:rPr lang="ru-RU" sz="2000" dirty="0"/>
              <a:t>«Двенадцать месяцев», Александрова З. «Птичья ёлка», Андерсен Г.Х. «Ёлка», Воронкова Л. «Таня выбирает ёлку», </a:t>
            </a:r>
            <a:r>
              <a:rPr lang="ru-RU" sz="2000" dirty="0" smtClean="0"/>
              <a:t>«</a:t>
            </a:r>
            <a:r>
              <a:rPr lang="ru-RU" sz="2000" dirty="0"/>
              <a:t>Стояла ёлочка», Носов Н. «Бенгальские огни», Рыжова Н. «Не новогодняя ёлка», </a:t>
            </a:r>
            <a:r>
              <a:rPr lang="ru-RU" sz="2000" dirty="0" err="1"/>
              <a:t>Скрабцова</a:t>
            </a:r>
            <a:r>
              <a:rPr lang="ru-RU" sz="2000" dirty="0"/>
              <a:t> М. «Колючая упрямица», «Звёздная ёлочка», «Почему у ёлки белые лапки», «</a:t>
            </a:r>
            <a:r>
              <a:rPr lang="ru-RU" sz="2000" dirty="0" err="1"/>
              <a:t>Ёлкины</a:t>
            </a:r>
            <a:r>
              <a:rPr lang="ru-RU" sz="2000" dirty="0"/>
              <a:t> шубки», Трутнева Е. «Ёлка», Телегина Н. «Сказка о маленькой ёлочке», загадывание загадки.</a:t>
            </a:r>
            <a:br>
              <a:rPr lang="ru-RU" sz="2000" dirty="0"/>
            </a:br>
            <a:r>
              <a:rPr lang="ru-RU" sz="2000" b="1" dirty="0"/>
              <a:t>Стихи:</a:t>
            </a:r>
            <a:r>
              <a:rPr lang="ru-RU" sz="2000" dirty="0"/>
              <a:t> «Лесная красавица» (Т. Волгина), «Искусственная ёлка», К. </a:t>
            </a:r>
            <a:r>
              <a:rPr lang="ru-RU" sz="2000" dirty="0" err="1"/>
              <a:t>Ибряева</a:t>
            </a:r>
            <a:r>
              <a:rPr lang="ru-RU" sz="2000" dirty="0"/>
              <a:t> «Приглашаем в лес на ёлку», «В снегу стояла ёлочка…» (С. Михалкова), «Хороший подарок» (И. </a:t>
            </a:r>
            <a:r>
              <a:rPr lang="ru-RU" sz="2000" dirty="0" err="1"/>
              <a:t>Токмаковой</a:t>
            </a:r>
            <a:r>
              <a:rPr lang="ru-RU" sz="2000" dirty="0"/>
              <a:t>).</a:t>
            </a:r>
            <a:br>
              <a:rPr lang="ru-RU" sz="2000" dirty="0"/>
            </a:br>
            <a:r>
              <a:rPr lang="ru-RU" sz="2000" b="1" i="1" dirty="0"/>
              <a:t>Цели:</a:t>
            </a:r>
            <a:r>
              <a:rPr lang="ru-RU" sz="2000" dirty="0"/>
              <a:t/>
            </a:r>
            <a:br>
              <a:rPr lang="ru-RU" sz="2000" dirty="0"/>
            </a:br>
            <a:r>
              <a:rPr lang="ru-RU" sz="2000" dirty="0"/>
              <a:t>- поддерживать у детей интерес к литературе, воспитывать любовь к книге;</a:t>
            </a:r>
            <a:br>
              <a:rPr lang="ru-RU" sz="2000" dirty="0"/>
            </a:br>
            <a:r>
              <a:rPr lang="ru-RU" sz="2000" dirty="0"/>
              <a:t>- воспитывать литературно-художественный вкус, способность понимать настроение произведения.</a:t>
            </a:r>
            <a:br>
              <a:rPr lang="ru-RU" sz="2000" dirty="0"/>
            </a:br>
            <a:r>
              <a:rPr lang="ru-RU" sz="2000" dirty="0"/>
              <a:t>- способствовать развитию художественного восприятия текста в единстве его содержания и формы, смыслового и эмоционального подтекста.</a:t>
            </a:r>
            <a:br>
              <a:rPr lang="ru-RU" sz="2000" dirty="0"/>
            </a:br>
            <a:r>
              <a:rPr lang="ru-RU" sz="2000" dirty="0"/>
              <a:t>- оформление книжного уголка по теме: «Лес», «Хвойные деревья».</a:t>
            </a:r>
            <a:br>
              <a:rPr lang="ru-RU" sz="2000" dirty="0"/>
            </a:b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1348744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93915" y="620486"/>
            <a:ext cx="3657599" cy="5816977"/>
          </a:xfrm>
          <a:prstGeom prst="rect">
            <a:avLst/>
          </a:prstGeom>
        </p:spPr>
        <p:txBody>
          <a:bodyPr wrap="square">
            <a:spAutoFit/>
          </a:bodyPr>
          <a:lstStyle/>
          <a:p>
            <a:pPr lvl="0">
              <a:buNone/>
            </a:pPr>
            <a:r>
              <a:rPr lang="ru-RU" sz="1200" dirty="0">
                <a:solidFill>
                  <a:srgbClr val="333333"/>
                </a:solidFill>
                <a:latin typeface="Georgia" pitchFamily="18" charset="0"/>
                <a:ea typeface="Times New Roman" pitchFamily="18" charset="0"/>
                <a:cs typeface="Times New Roman" pitchFamily="18" charset="0"/>
              </a:rPr>
              <a:t>В  снегу стояла елочка -</a:t>
            </a:r>
            <a:br>
              <a:rPr lang="ru-RU" sz="1200" dirty="0">
                <a:solidFill>
                  <a:srgbClr val="333333"/>
                </a:solidFill>
                <a:latin typeface="Georgia" pitchFamily="18" charset="0"/>
                <a:ea typeface="Times New Roman" pitchFamily="18" charset="0"/>
                <a:cs typeface="Times New Roman" pitchFamily="18" charset="0"/>
              </a:rPr>
            </a:br>
            <a:r>
              <a:rPr lang="ru-RU" sz="1200" dirty="0">
                <a:solidFill>
                  <a:srgbClr val="333333"/>
                </a:solidFill>
                <a:latin typeface="Georgia" pitchFamily="18" charset="0"/>
                <a:ea typeface="Times New Roman" pitchFamily="18" charset="0"/>
                <a:cs typeface="Times New Roman" pitchFamily="18" charset="0"/>
              </a:rPr>
              <a:t>Зелененькая челочка,</a:t>
            </a:r>
            <a:br>
              <a:rPr lang="ru-RU" sz="1200" dirty="0">
                <a:solidFill>
                  <a:srgbClr val="333333"/>
                </a:solidFill>
                <a:latin typeface="Georgia" pitchFamily="18" charset="0"/>
                <a:ea typeface="Times New Roman" pitchFamily="18" charset="0"/>
                <a:cs typeface="Times New Roman" pitchFamily="18" charset="0"/>
              </a:rPr>
            </a:br>
            <a:r>
              <a:rPr lang="ru-RU" sz="1200" dirty="0">
                <a:solidFill>
                  <a:srgbClr val="333333"/>
                </a:solidFill>
                <a:latin typeface="Georgia" pitchFamily="18" charset="0"/>
                <a:ea typeface="Times New Roman" pitchFamily="18" charset="0"/>
                <a:cs typeface="Times New Roman" pitchFamily="18" charset="0"/>
              </a:rPr>
              <a:t>Смолистая,</a:t>
            </a:r>
            <a:br>
              <a:rPr lang="ru-RU" sz="1200" dirty="0">
                <a:solidFill>
                  <a:srgbClr val="333333"/>
                </a:solidFill>
                <a:latin typeface="Georgia" pitchFamily="18" charset="0"/>
                <a:ea typeface="Times New Roman" pitchFamily="18" charset="0"/>
                <a:cs typeface="Times New Roman" pitchFamily="18" charset="0"/>
              </a:rPr>
            </a:br>
            <a:r>
              <a:rPr lang="ru-RU" sz="1200" dirty="0">
                <a:solidFill>
                  <a:srgbClr val="333333"/>
                </a:solidFill>
                <a:latin typeface="Georgia" pitchFamily="18" charset="0"/>
                <a:ea typeface="Times New Roman" pitchFamily="18" charset="0"/>
                <a:cs typeface="Times New Roman" pitchFamily="18" charset="0"/>
              </a:rPr>
              <a:t>Здоровая,</a:t>
            </a:r>
            <a:br>
              <a:rPr lang="ru-RU" sz="1200" dirty="0">
                <a:solidFill>
                  <a:srgbClr val="333333"/>
                </a:solidFill>
                <a:latin typeface="Georgia" pitchFamily="18" charset="0"/>
                <a:ea typeface="Times New Roman" pitchFamily="18" charset="0"/>
                <a:cs typeface="Times New Roman" pitchFamily="18" charset="0"/>
              </a:rPr>
            </a:br>
            <a:r>
              <a:rPr lang="ru-RU" sz="1200" dirty="0">
                <a:solidFill>
                  <a:srgbClr val="333333"/>
                </a:solidFill>
                <a:latin typeface="Georgia" pitchFamily="18" charset="0"/>
                <a:ea typeface="Times New Roman" pitchFamily="18" charset="0"/>
                <a:cs typeface="Times New Roman" pitchFamily="18" charset="0"/>
              </a:rPr>
              <a:t>Полутораметровая.</a:t>
            </a:r>
            <a:br>
              <a:rPr lang="ru-RU" sz="1200" dirty="0">
                <a:solidFill>
                  <a:srgbClr val="333333"/>
                </a:solidFill>
                <a:latin typeface="Georgia" pitchFamily="18" charset="0"/>
                <a:ea typeface="Times New Roman" pitchFamily="18" charset="0"/>
                <a:cs typeface="Times New Roman" pitchFamily="18" charset="0"/>
              </a:rPr>
            </a:br>
            <a:r>
              <a:rPr lang="ru-RU" sz="1200" dirty="0">
                <a:solidFill>
                  <a:srgbClr val="333333"/>
                </a:solidFill>
                <a:latin typeface="Georgia" pitchFamily="18" charset="0"/>
                <a:ea typeface="Times New Roman" pitchFamily="18" charset="0"/>
                <a:cs typeface="Times New Roman" pitchFamily="18" charset="0"/>
              </a:rPr>
              <a:t/>
            </a:r>
            <a:br>
              <a:rPr lang="ru-RU" sz="1200" dirty="0">
                <a:solidFill>
                  <a:srgbClr val="333333"/>
                </a:solidFill>
                <a:latin typeface="Georgia" pitchFamily="18" charset="0"/>
                <a:ea typeface="Times New Roman" pitchFamily="18" charset="0"/>
                <a:cs typeface="Times New Roman" pitchFamily="18" charset="0"/>
              </a:rPr>
            </a:br>
            <a:r>
              <a:rPr lang="ru-RU" sz="1200" dirty="0">
                <a:solidFill>
                  <a:srgbClr val="333333"/>
                </a:solidFill>
                <a:latin typeface="Georgia" pitchFamily="18" charset="0"/>
                <a:ea typeface="Times New Roman" pitchFamily="18" charset="0"/>
                <a:cs typeface="Times New Roman" pitchFamily="18" charset="0"/>
              </a:rPr>
              <a:t>Произошло событие</a:t>
            </a:r>
            <a:br>
              <a:rPr lang="ru-RU" sz="1200" dirty="0">
                <a:solidFill>
                  <a:srgbClr val="333333"/>
                </a:solidFill>
                <a:latin typeface="Georgia" pitchFamily="18" charset="0"/>
                <a:ea typeface="Times New Roman" pitchFamily="18" charset="0"/>
                <a:cs typeface="Times New Roman" pitchFamily="18" charset="0"/>
              </a:rPr>
            </a:br>
            <a:r>
              <a:rPr lang="ru-RU" sz="1200" dirty="0">
                <a:solidFill>
                  <a:srgbClr val="333333"/>
                </a:solidFill>
                <a:latin typeface="Georgia" pitchFamily="18" charset="0"/>
                <a:ea typeface="Times New Roman" pitchFamily="18" charset="0"/>
                <a:cs typeface="Times New Roman" pitchFamily="18" charset="0"/>
              </a:rPr>
              <a:t>В один из зимних дней:</a:t>
            </a:r>
            <a:br>
              <a:rPr lang="ru-RU" sz="1200" dirty="0">
                <a:solidFill>
                  <a:srgbClr val="333333"/>
                </a:solidFill>
                <a:latin typeface="Georgia" pitchFamily="18" charset="0"/>
                <a:ea typeface="Times New Roman" pitchFamily="18" charset="0"/>
                <a:cs typeface="Times New Roman" pitchFamily="18" charset="0"/>
              </a:rPr>
            </a:br>
            <a:r>
              <a:rPr lang="ru-RU" sz="1200" dirty="0">
                <a:solidFill>
                  <a:srgbClr val="333333"/>
                </a:solidFill>
                <a:latin typeface="Georgia" pitchFamily="18" charset="0"/>
                <a:ea typeface="Times New Roman" pitchFamily="18" charset="0"/>
                <a:cs typeface="Times New Roman" pitchFamily="18" charset="0"/>
              </a:rPr>
              <a:t>Лесник решил срубить ее! -</a:t>
            </a:r>
            <a:br>
              <a:rPr lang="ru-RU" sz="1200" dirty="0">
                <a:solidFill>
                  <a:srgbClr val="333333"/>
                </a:solidFill>
                <a:latin typeface="Georgia" pitchFamily="18" charset="0"/>
                <a:ea typeface="Times New Roman" pitchFamily="18" charset="0"/>
                <a:cs typeface="Times New Roman" pitchFamily="18" charset="0"/>
              </a:rPr>
            </a:br>
            <a:r>
              <a:rPr lang="ru-RU" sz="1200" dirty="0">
                <a:solidFill>
                  <a:srgbClr val="333333"/>
                </a:solidFill>
                <a:latin typeface="Georgia" pitchFamily="18" charset="0"/>
                <a:ea typeface="Times New Roman" pitchFamily="18" charset="0"/>
                <a:cs typeface="Times New Roman" pitchFamily="18" charset="0"/>
              </a:rPr>
              <a:t>Так показалось ей.</a:t>
            </a:r>
            <a:br>
              <a:rPr lang="ru-RU" sz="1200" dirty="0">
                <a:solidFill>
                  <a:srgbClr val="333333"/>
                </a:solidFill>
                <a:latin typeface="Georgia" pitchFamily="18" charset="0"/>
                <a:ea typeface="Times New Roman" pitchFamily="18" charset="0"/>
                <a:cs typeface="Times New Roman" pitchFamily="18" charset="0"/>
              </a:rPr>
            </a:br>
            <a:r>
              <a:rPr lang="ru-RU" sz="1200" dirty="0">
                <a:solidFill>
                  <a:srgbClr val="333333"/>
                </a:solidFill>
                <a:latin typeface="Georgia" pitchFamily="18" charset="0"/>
                <a:ea typeface="Times New Roman" pitchFamily="18" charset="0"/>
                <a:cs typeface="Times New Roman" pitchFamily="18" charset="0"/>
              </a:rPr>
              <a:t/>
            </a:r>
            <a:br>
              <a:rPr lang="ru-RU" sz="1200" dirty="0">
                <a:solidFill>
                  <a:srgbClr val="333333"/>
                </a:solidFill>
                <a:latin typeface="Georgia" pitchFamily="18" charset="0"/>
                <a:ea typeface="Times New Roman" pitchFamily="18" charset="0"/>
                <a:cs typeface="Times New Roman" pitchFamily="18" charset="0"/>
              </a:rPr>
            </a:br>
            <a:r>
              <a:rPr lang="ru-RU" sz="1200" dirty="0">
                <a:solidFill>
                  <a:srgbClr val="333333"/>
                </a:solidFill>
                <a:latin typeface="Georgia" pitchFamily="18" charset="0"/>
                <a:ea typeface="Times New Roman" pitchFamily="18" charset="0"/>
                <a:cs typeface="Times New Roman" pitchFamily="18" charset="0"/>
              </a:rPr>
              <a:t>Она была замечена,</a:t>
            </a:r>
            <a:br>
              <a:rPr lang="ru-RU" sz="1200" dirty="0">
                <a:solidFill>
                  <a:srgbClr val="333333"/>
                </a:solidFill>
                <a:latin typeface="Georgia" pitchFamily="18" charset="0"/>
                <a:ea typeface="Times New Roman" pitchFamily="18" charset="0"/>
                <a:cs typeface="Times New Roman" pitchFamily="18" charset="0"/>
              </a:rPr>
            </a:br>
            <a:r>
              <a:rPr lang="ru-RU" sz="1200" dirty="0">
                <a:solidFill>
                  <a:srgbClr val="333333"/>
                </a:solidFill>
                <a:latin typeface="Georgia" pitchFamily="18" charset="0"/>
                <a:ea typeface="Times New Roman" pitchFamily="18" charset="0"/>
                <a:cs typeface="Times New Roman" pitchFamily="18" charset="0"/>
              </a:rPr>
              <a:t>Была окружена...</a:t>
            </a:r>
            <a:br>
              <a:rPr lang="ru-RU" sz="1200" dirty="0">
                <a:solidFill>
                  <a:srgbClr val="333333"/>
                </a:solidFill>
                <a:latin typeface="Georgia" pitchFamily="18" charset="0"/>
                <a:ea typeface="Times New Roman" pitchFamily="18" charset="0"/>
                <a:cs typeface="Times New Roman" pitchFamily="18" charset="0"/>
              </a:rPr>
            </a:br>
            <a:r>
              <a:rPr lang="ru-RU" sz="1200" dirty="0">
                <a:solidFill>
                  <a:srgbClr val="333333"/>
                </a:solidFill>
                <a:latin typeface="Georgia" pitchFamily="18" charset="0"/>
                <a:ea typeface="Times New Roman" pitchFamily="18" charset="0"/>
                <a:cs typeface="Times New Roman" pitchFamily="18" charset="0"/>
              </a:rPr>
              <a:t>И только поздним вечером</a:t>
            </a:r>
            <a:br>
              <a:rPr lang="ru-RU" sz="1200" dirty="0">
                <a:solidFill>
                  <a:srgbClr val="333333"/>
                </a:solidFill>
                <a:latin typeface="Georgia" pitchFamily="18" charset="0"/>
                <a:ea typeface="Times New Roman" pitchFamily="18" charset="0"/>
                <a:cs typeface="Times New Roman" pitchFamily="18" charset="0"/>
              </a:rPr>
            </a:br>
            <a:r>
              <a:rPr lang="ru-RU" sz="1200" dirty="0">
                <a:solidFill>
                  <a:srgbClr val="333333"/>
                </a:solidFill>
                <a:latin typeface="Georgia" pitchFamily="18" charset="0"/>
                <a:ea typeface="Times New Roman" pitchFamily="18" charset="0"/>
                <a:cs typeface="Times New Roman" pitchFamily="18" charset="0"/>
              </a:rPr>
              <a:t>Пришла в себя она.</a:t>
            </a:r>
            <a:br>
              <a:rPr lang="ru-RU" sz="1200" dirty="0">
                <a:solidFill>
                  <a:srgbClr val="333333"/>
                </a:solidFill>
                <a:latin typeface="Georgia" pitchFamily="18" charset="0"/>
                <a:ea typeface="Times New Roman" pitchFamily="18" charset="0"/>
                <a:cs typeface="Times New Roman" pitchFamily="18" charset="0"/>
              </a:rPr>
            </a:br>
            <a:r>
              <a:rPr lang="ru-RU" sz="1200" dirty="0">
                <a:solidFill>
                  <a:srgbClr val="333333"/>
                </a:solidFill>
                <a:latin typeface="Georgia" pitchFamily="18" charset="0"/>
                <a:ea typeface="Times New Roman" pitchFamily="18" charset="0"/>
                <a:cs typeface="Times New Roman" pitchFamily="18" charset="0"/>
              </a:rPr>
              <a:t/>
            </a:r>
            <a:br>
              <a:rPr lang="ru-RU" sz="1200" dirty="0">
                <a:solidFill>
                  <a:srgbClr val="333333"/>
                </a:solidFill>
                <a:latin typeface="Georgia" pitchFamily="18" charset="0"/>
                <a:ea typeface="Times New Roman" pitchFamily="18" charset="0"/>
                <a:cs typeface="Times New Roman" pitchFamily="18" charset="0"/>
              </a:rPr>
            </a:br>
            <a:r>
              <a:rPr lang="ru-RU" sz="1200" dirty="0">
                <a:solidFill>
                  <a:srgbClr val="333333"/>
                </a:solidFill>
                <a:latin typeface="Georgia" pitchFamily="18" charset="0"/>
                <a:ea typeface="Times New Roman" pitchFamily="18" charset="0"/>
                <a:cs typeface="Times New Roman" pitchFamily="18" charset="0"/>
              </a:rPr>
              <a:t>Какое чувство странное!</a:t>
            </a:r>
            <a:br>
              <a:rPr lang="ru-RU" sz="1200" dirty="0">
                <a:solidFill>
                  <a:srgbClr val="333333"/>
                </a:solidFill>
                <a:latin typeface="Georgia" pitchFamily="18" charset="0"/>
                <a:ea typeface="Times New Roman" pitchFamily="18" charset="0"/>
                <a:cs typeface="Times New Roman" pitchFamily="18" charset="0"/>
              </a:rPr>
            </a:br>
            <a:r>
              <a:rPr lang="ru-RU" sz="1200" dirty="0">
                <a:solidFill>
                  <a:srgbClr val="333333"/>
                </a:solidFill>
                <a:latin typeface="Georgia" pitchFamily="18" charset="0"/>
                <a:ea typeface="Times New Roman" pitchFamily="18" charset="0"/>
                <a:cs typeface="Times New Roman" pitchFamily="18" charset="0"/>
              </a:rPr>
              <a:t>Исчез куда-то страх...</a:t>
            </a:r>
            <a:br>
              <a:rPr lang="ru-RU" sz="1200" dirty="0">
                <a:solidFill>
                  <a:srgbClr val="333333"/>
                </a:solidFill>
                <a:latin typeface="Georgia" pitchFamily="18" charset="0"/>
                <a:ea typeface="Times New Roman" pitchFamily="18" charset="0"/>
                <a:cs typeface="Times New Roman" pitchFamily="18" charset="0"/>
              </a:rPr>
            </a:br>
            <a:r>
              <a:rPr lang="ru-RU" sz="1200" dirty="0">
                <a:solidFill>
                  <a:srgbClr val="333333"/>
                </a:solidFill>
                <a:latin typeface="Georgia" pitchFamily="18" charset="0"/>
                <a:ea typeface="Times New Roman" pitchFamily="18" charset="0"/>
                <a:cs typeface="Times New Roman" pitchFamily="18" charset="0"/>
              </a:rPr>
              <a:t>Фонарики стеклянные</a:t>
            </a:r>
            <a:br>
              <a:rPr lang="ru-RU" sz="1200" dirty="0">
                <a:solidFill>
                  <a:srgbClr val="333333"/>
                </a:solidFill>
                <a:latin typeface="Georgia" pitchFamily="18" charset="0"/>
                <a:ea typeface="Times New Roman" pitchFamily="18" charset="0"/>
                <a:cs typeface="Times New Roman" pitchFamily="18" charset="0"/>
              </a:rPr>
            </a:br>
            <a:r>
              <a:rPr lang="ru-RU" sz="1200" dirty="0">
                <a:solidFill>
                  <a:srgbClr val="333333"/>
                </a:solidFill>
                <a:latin typeface="Georgia" pitchFamily="18" charset="0"/>
                <a:ea typeface="Times New Roman" pitchFamily="18" charset="0"/>
                <a:cs typeface="Times New Roman" pitchFamily="18" charset="0"/>
              </a:rPr>
              <a:t>Горят в ее ветвях.</a:t>
            </a:r>
            <a:br>
              <a:rPr lang="ru-RU" sz="1200" dirty="0">
                <a:solidFill>
                  <a:srgbClr val="333333"/>
                </a:solidFill>
                <a:latin typeface="Georgia" pitchFamily="18" charset="0"/>
                <a:ea typeface="Times New Roman" pitchFamily="18" charset="0"/>
                <a:cs typeface="Times New Roman" pitchFamily="18" charset="0"/>
              </a:rPr>
            </a:br>
            <a:r>
              <a:rPr lang="ru-RU" sz="1200" dirty="0">
                <a:solidFill>
                  <a:srgbClr val="333333"/>
                </a:solidFill>
                <a:latin typeface="Georgia" pitchFamily="18" charset="0"/>
                <a:ea typeface="Times New Roman" pitchFamily="18" charset="0"/>
                <a:cs typeface="Times New Roman" pitchFamily="18" charset="0"/>
              </a:rPr>
              <a:t>Сверкают украшения -</a:t>
            </a:r>
            <a:br>
              <a:rPr lang="ru-RU" sz="1200" dirty="0">
                <a:solidFill>
                  <a:srgbClr val="333333"/>
                </a:solidFill>
                <a:latin typeface="Georgia" pitchFamily="18" charset="0"/>
                <a:ea typeface="Times New Roman" pitchFamily="18" charset="0"/>
                <a:cs typeface="Times New Roman" pitchFamily="18" charset="0"/>
              </a:rPr>
            </a:br>
            <a:r>
              <a:rPr lang="ru-RU" sz="1200" dirty="0">
                <a:solidFill>
                  <a:srgbClr val="333333"/>
                </a:solidFill>
                <a:latin typeface="Georgia" pitchFamily="18" charset="0"/>
                <a:ea typeface="Times New Roman" pitchFamily="18" charset="0"/>
                <a:cs typeface="Times New Roman" pitchFamily="18" charset="0"/>
              </a:rPr>
              <a:t>Какой нарядный вид!</a:t>
            </a:r>
            <a:br>
              <a:rPr lang="ru-RU" sz="1200" dirty="0">
                <a:solidFill>
                  <a:srgbClr val="333333"/>
                </a:solidFill>
                <a:latin typeface="Georgia" pitchFamily="18" charset="0"/>
                <a:ea typeface="Times New Roman" pitchFamily="18" charset="0"/>
                <a:cs typeface="Times New Roman" pitchFamily="18" charset="0"/>
              </a:rPr>
            </a:br>
            <a:r>
              <a:rPr lang="ru-RU" sz="1200" dirty="0">
                <a:solidFill>
                  <a:srgbClr val="333333"/>
                </a:solidFill>
                <a:latin typeface="Georgia" pitchFamily="18" charset="0"/>
                <a:ea typeface="Times New Roman" pitchFamily="18" charset="0"/>
                <a:cs typeface="Times New Roman" pitchFamily="18" charset="0"/>
              </a:rPr>
              <a:t>При этом, без сомнения,</a:t>
            </a:r>
            <a:br>
              <a:rPr lang="ru-RU" sz="1200" dirty="0">
                <a:solidFill>
                  <a:srgbClr val="333333"/>
                </a:solidFill>
                <a:latin typeface="Georgia" pitchFamily="18" charset="0"/>
                <a:ea typeface="Times New Roman" pitchFamily="18" charset="0"/>
                <a:cs typeface="Times New Roman" pitchFamily="18" charset="0"/>
              </a:rPr>
            </a:br>
            <a:r>
              <a:rPr lang="ru-RU" sz="1200" dirty="0">
                <a:solidFill>
                  <a:srgbClr val="333333"/>
                </a:solidFill>
                <a:latin typeface="Georgia" pitchFamily="18" charset="0"/>
                <a:ea typeface="Times New Roman" pitchFamily="18" charset="0"/>
                <a:cs typeface="Times New Roman" pitchFamily="18" charset="0"/>
              </a:rPr>
              <a:t>Она в лесу стоит.</a:t>
            </a:r>
            <a:br>
              <a:rPr lang="ru-RU" sz="1200" dirty="0">
                <a:solidFill>
                  <a:srgbClr val="333333"/>
                </a:solidFill>
                <a:latin typeface="Georgia" pitchFamily="18" charset="0"/>
                <a:ea typeface="Times New Roman" pitchFamily="18" charset="0"/>
                <a:cs typeface="Times New Roman" pitchFamily="18" charset="0"/>
              </a:rPr>
            </a:br>
            <a:r>
              <a:rPr lang="ru-RU" sz="1200" dirty="0">
                <a:solidFill>
                  <a:srgbClr val="333333"/>
                </a:solidFill>
                <a:latin typeface="Georgia" pitchFamily="18" charset="0"/>
                <a:ea typeface="Times New Roman" pitchFamily="18" charset="0"/>
                <a:cs typeface="Times New Roman" pitchFamily="18" charset="0"/>
              </a:rPr>
              <a:t/>
            </a:r>
            <a:br>
              <a:rPr lang="ru-RU" sz="1200" dirty="0">
                <a:solidFill>
                  <a:srgbClr val="333333"/>
                </a:solidFill>
                <a:latin typeface="Georgia" pitchFamily="18" charset="0"/>
                <a:ea typeface="Times New Roman" pitchFamily="18" charset="0"/>
                <a:cs typeface="Times New Roman" pitchFamily="18" charset="0"/>
              </a:rPr>
            </a:br>
            <a:r>
              <a:rPr lang="ru-RU" sz="1200" dirty="0" err="1">
                <a:solidFill>
                  <a:srgbClr val="333333"/>
                </a:solidFill>
                <a:latin typeface="Georgia" pitchFamily="18" charset="0"/>
                <a:ea typeface="Times New Roman" pitchFamily="18" charset="0"/>
                <a:cs typeface="Times New Roman" pitchFamily="18" charset="0"/>
              </a:rPr>
              <a:t>Несрубленная</a:t>
            </a:r>
            <a:r>
              <a:rPr lang="ru-RU" sz="1200" dirty="0">
                <a:solidFill>
                  <a:srgbClr val="333333"/>
                </a:solidFill>
                <a:latin typeface="Georgia" pitchFamily="18" charset="0"/>
                <a:ea typeface="Times New Roman" pitchFamily="18" charset="0"/>
                <a:cs typeface="Times New Roman" pitchFamily="18" charset="0"/>
              </a:rPr>
              <a:t>! Целая!</a:t>
            </a:r>
            <a:br>
              <a:rPr lang="ru-RU" sz="1200" dirty="0">
                <a:solidFill>
                  <a:srgbClr val="333333"/>
                </a:solidFill>
                <a:latin typeface="Georgia" pitchFamily="18" charset="0"/>
                <a:ea typeface="Times New Roman" pitchFamily="18" charset="0"/>
                <a:cs typeface="Times New Roman" pitchFamily="18" charset="0"/>
              </a:rPr>
            </a:br>
            <a:r>
              <a:rPr lang="ru-RU" sz="1200" dirty="0">
                <a:solidFill>
                  <a:srgbClr val="333333"/>
                </a:solidFill>
                <a:latin typeface="Georgia" pitchFamily="18" charset="0"/>
                <a:ea typeface="Times New Roman" pitchFamily="18" charset="0"/>
                <a:cs typeface="Times New Roman" pitchFamily="18" charset="0"/>
              </a:rPr>
              <a:t>Красива и крепка!..</a:t>
            </a:r>
            <a:br>
              <a:rPr lang="ru-RU" sz="1200" dirty="0">
                <a:solidFill>
                  <a:srgbClr val="333333"/>
                </a:solidFill>
                <a:latin typeface="Georgia" pitchFamily="18" charset="0"/>
                <a:ea typeface="Times New Roman" pitchFamily="18" charset="0"/>
                <a:cs typeface="Times New Roman" pitchFamily="18" charset="0"/>
              </a:rPr>
            </a:br>
            <a:r>
              <a:rPr lang="ru-RU" sz="1200" dirty="0">
                <a:solidFill>
                  <a:srgbClr val="333333"/>
                </a:solidFill>
                <a:latin typeface="Georgia" pitchFamily="18" charset="0"/>
                <a:ea typeface="Times New Roman" pitchFamily="18" charset="0"/>
                <a:cs typeface="Times New Roman" pitchFamily="18" charset="0"/>
              </a:rPr>
              <a:t>Кто спас, кто разодел ее?</a:t>
            </a:r>
            <a:br>
              <a:rPr lang="ru-RU" sz="1200" dirty="0">
                <a:solidFill>
                  <a:srgbClr val="333333"/>
                </a:solidFill>
                <a:latin typeface="Georgia" pitchFamily="18" charset="0"/>
                <a:ea typeface="Times New Roman" pitchFamily="18" charset="0"/>
                <a:cs typeface="Times New Roman" pitchFamily="18" charset="0"/>
              </a:rPr>
            </a:br>
            <a:r>
              <a:rPr lang="ru-RU" sz="1200" dirty="0">
                <a:solidFill>
                  <a:srgbClr val="333333"/>
                </a:solidFill>
                <a:latin typeface="Georgia" pitchFamily="18" charset="0"/>
                <a:ea typeface="Times New Roman" pitchFamily="18" charset="0"/>
                <a:cs typeface="Times New Roman" pitchFamily="18" charset="0"/>
              </a:rPr>
              <a:t>Сынишка лесника! </a:t>
            </a:r>
          </a:p>
          <a:p>
            <a:pPr lvl="0">
              <a:buNone/>
            </a:pPr>
            <a:r>
              <a:rPr lang="ru-RU" sz="1200" i="1" dirty="0">
                <a:solidFill>
                  <a:srgbClr val="333333"/>
                </a:solidFill>
                <a:latin typeface="Georgia" pitchFamily="18" charset="0"/>
                <a:ea typeface="Times New Roman" pitchFamily="18" charset="0"/>
                <a:cs typeface="Times New Roman" pitchFamily="18" charset="0"/>
              </a:rPr>
              <a:t>                                          С. Михалков</a:t>
            </a:r>
            <a:endParaRPr lang="ru-RU" sz="1200" i="1" dirty="0">
              <a:latin typeface="Arial" pitchFamily="34" charset="0"/>
              <a:cs typeface="Arial" pitchFamily="34" charset="0"/>
            </a:endParaRPr>
          </a:p>
          <a:p>
            <a:pPr>
              <a:buNone/>
            </a:pPr>
            <a:endParaRPr lang="ru-RU" sz="1200" dirty="0"/>
          </a:p>
        </p:txBody>
      </p:sp>
    </p:spTree>
    <p:extLst>
      <p:ext uri="{BB962C8B-B14F-4D97-AF65-F5344CB8AC3E}">
        <p14:creationId xmlns:p14="http://schemas.microsoft.com/office/powerpoint/2010/main" xmlns="" val="903343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558" y="1651379"/>
            <a:ext cx="7886700" cy="4148920"/>
          </a:xfrm>
        </p:spPr>
        <p:txBody>
          <a:bodyPr>
            <a:normAutofit/>
          </a:bodyPr>
          <a:lstStyle/>
          <a:p>
            <a:r>
              <a:rPr lang="ru-RU" sz="2000" b="1" dirty="0">
                <a:solidFill>
                  <a:srgbClr val="00B050"/>
                </a:solidFill>
              </a:rPr>
              <a:t>Работа с родителями</a:t>
            </a:r>
            <a:br>
              <a:rPr lang="ru-RU" sz="2000" b="1" dirty="0">
                <a:solidFill>
                  <a:srgbClr val="00B050"/>
                </a:solidFill>
              </a:rPr>
            </a:br>
            <a:r>
              <a:rPr lang="ru-RU" sz="2000" dirty="0" smtClean="0">
                <a:latin typeface="Times New Roman" pitchFamily="18" charset="0"/>
                <a:cs typeface="Times New Roman" pitchFamily="18" charset="0"/>
              </a:rPr>
              <a:t>1. </a:t>
            </a:r>
            <a:r>
              <a:rPr lang="ru-RU" sz="2000" dirty="0">
                <a:latin typeface="Times New Roman" pitchFamily="18" charset="0"/>
                <a:cs typeface="Times New Roman" pitchFamily="18" charset="0"/>
              </a:rPr>
              <a:t>Изготовление новогодних поделок</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sz="2200" dirty="0">
                <a:latin typeface="Times New Roman" pitchFamily="18" charset="0"/>
                <a:cs typeface="Times New Roman" pitchFamily="18" charset="0"/>
              </a:rPr>
              <a:t>«Ёлочка своими руками» с использованием различного материала.</a:t>
            </a:r>
            <a:br>
              <a:rPr lang="ru-RU" sz="2200" dirty="0">
                <a:latin typeface="Times New Roman" pitchFamily="18" charset="0"/>
                <a:cs typeface="Times New Roman" pitchFamily="18" charset="0"/>
              </a:rPr>
            </a:br>
            <a:r>
              <a:rPr lang="ru-RU" sz="2200" dirty="0" smtClean="0">
                <a:latin typeface="Times New Roman" pitchFamily="18" charset="0"/>
                <a:cs typeface="Times New Roman" pitchFamily="18" charset="0"/>
              </a:rPr>
              <a:t>2. </a:t>
            </a:r>
            <a:r>
              <a:rPr lang="ru-RU" sz="2200" dirty="0">
                <a:latin typeface="Times New Roman" pitchFamily="18" charset="0"/>
                <a:cs typeface="Times New Roman" pitchFamily="18" charset="0"/>
              </a:rPr>
              <a:t>Разработка методических рекомендаций для родителей в виде </a:t>
            </a:r>
            <a:r>
              <a:rPr lang="ru-RU" sz="2200" dirty="0" smtClean="0">
                <a:latin typeface="Times New Roman" pitchFamily="18" charset="0"/>
                <a:cs typeface="Times New Roman" pitchFamily="18" charset="0"/>
              </a:rPr>
              <a:t>буклетов </a:t>
            </a:r>
            <a:r>
              <a:rPr lang="ru-RU" sz="2200" dirty="0">
                <a:latin typeface="Times New Roman" pitchFamily="18" charset="0"/>
                <a:cs typeface="Times New Roman" pitchFamily="18" charset="0"/>
              </a:rPr>
              <a:t>«Как провести </a:t>
            </a:r>
            <a:r>
              <a:rPr lang="ru-RU" sz="2000" dirty="0">
                <a:latin typeface="Times New Roman" pitchFamily="18" charset="0"/>
                <a:cs typeface="Times New Roman" pitchFamily="18" charset="0"/>
              </a:rPr>
              <a:t>новогодние праздники вместе с детьми</a:t>
            </a:r>
            <a:r>
              <a:rPr lang="ru-RU" sz="2000" dirty="0" smtClean="0">
                <a:latin typeface="Times New Roman" pitchFamily="18" charset="0"/>
                <a:cs typeface="Times New Roman" pitchFamily="18" charset="0"/>
              </a:rPr>
              <a:t>».</a:t>
            </a:r>
            <a:r>
              <a:rPr lang="ru-RU" sz="2000" b="1" dirty="0">
                <a:solidFill>
                  <a:srgbClr val="00B050"/>
                </a:solidFill>
              </a:rPr>
              <a:t> </a:t>
            </a:r>
            <a:r>
              <a:rPr lang="ru-RU" sz="2000" b="1" dirty="0" smtClean="0">
                <a:solidFill>
                  <a:srgbClr val="0070C0"/>
                </a:solidFill>
              </a:rPr>
              <a:t>Наглядная </a:t>
            </a:r>
            <a:r>
              <a:rPr lang="ru-RU" sz="2000" b="1" dirty="0">
                <a:solidFill>
                  <a:srgbClr val="0070C0"/>
                </a:solidFill>
              </a:rPr>
              <a:t>информация «Традиция – наряжать новогоднюю ёлку»</a:t>
            </a:r>
            <a:br>
              <a:rPr lang="ru-RU" sz="2000" b="1" dirty="0">
                <a:solidFill>
                  <a:srgbClr val="0070C0"/>
                </a:solidFill>
              </a:rPr>
            </a:br>
            <a:r>
              <a:rPr lang="ru-RU" sz="2000" b="1" dirty="0">
                <a:solidFill>
                  <a:srgbClr val="0070C0"/>
                </a:solidFill>
              </a:rPr>
              <a:t>Советы родителям в пользу искусственной ёлки.</a:t>
            </a:r>
            <a:br>
              <a:rPr lang="ru-RU" sz="2000" b="1" dirty="0">
                <a:solidFill>
                  <a:srgbClr val="0070C0"/>
                </a:solidFill>
              </a:rPr>
            </a:br>
            <a:r>
              <a:rPr lang="ru-RU" sz="2000" b="1" dirty="0">
                <a:solidFill>
                  <a:srgbClr val="0070C0"/>
                </a:solidFill>
              </a:rPr>
              <a:t>Выставка альтернативных ёлочек, сделанных детьми и родителями, с использованием различного материала</a:t>
            </a:r>
            <a:br>
              <a:rPr lang="ru-RU" sz="2000" b="1" dirty="0">
                <a:solidFill>
                  <a:srgbClr val="0070C0"/>
                </a:solidFill>
              </a:rPr>
            </a:b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1838186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1782" y="285752"/>
            <a:ext cx="5724525" cy="2988127"/>
          </a:xfrm>
        </p:spPr>
        <p:txBody>
          <a:bodyPr>
            <a:normAutofit fontScale="90000"/>
          </a:bodyPr>
          <a:lstStyle/>
          <a:p>
            <a:r>
              <a:rPr lang="ru-RU" sz="1200" b="1" i="1" dirty="0" smtClean="0"/>
              <a:t>Провели  с детьми :  </a:t>
            </a:r>
            <a:r>
              <a:rPr lang="ru-RU" sz="1200" b="1" i="1" dirty="0" err="1" smtClean="0"/>
              <a:t>Халиулина</a:t>
            </a:r>
            <a:r>
              <a:rPr lang="ru-RU" sz="1200" b="1" i="1" dirty="0" smtClean="0"/>
              <a:t> Ульяна, Семенов Илья</a:t>
            </a:r>
            <a:r>
              <a:rPr lang="ru-RU" sz="1200" b="1" i="1" smtClean="0"/>
              <a:t>, Кононенко Аня</a:t>
            </a:r>
            <a:r>
              <a:rPr lang="ru-RU" sz="1200" b="1" i="1" dirty="0" smtClean="0"/>
              <a:t/>
            </a:r>
            <a:br>
              <a:rPr lang="ru-RU" sz="1200" b="1" i="1" dirty="0" smtClean="0"/>
            </a:br>
            <a:r>
              <a:rPr lang="ru-RU" sz="1200" b="1" i="1" dirty="0" smtClean="0"/>
              <a:t>Сюжетно – ролевые игры</a:t>
            </a:r>
            <a:r>
              <a:rPr lang="ru-RU" sz="1200" dirty="0" smtClean="0"/>
              <a:t>: «Прогулка в лес», «День рождения ёлочки», «Путешествие к Деду Морозу»</a:t>
            </a:r>
            <a:br>
              <a:rPr lang="ru-RU" sz="1200" dirty="0" smtClean="0"/>
            </a:br>
            <a:r>
              <a:rPr lang="ru-RU" sz="1200" b="1" i="1" dirty="0" smtClean="0"/>
              <a:t>Беседа: </a:t>
            </a:r>
            <a:r>
              <a:rPr lang="ru-RU" sz="1200" dirty="0" smtClean="0"/>
              <a:t>«Маленькой ёлочке хорошо в лесу.</a:t>
            </a:r>
            <a:br>
              <a:rPr lang="ru-RU" sz="1200" dirty="0" smtClean="0"/>
            </a:br>
            <a:r>
              <a:rPr lang="ru-RU" sz="1200" b="1" i="1" dirty="0" smtClean="0"/>
              <a:t>Ситуативный разговор: </a:t>
            </a:r>
            <a:r>
              <a:rPr lang="ru-RU" sz="1200" dirty="0" smtClean="0"/>
              <a:t>«Почему у ёлочки колючие иголочки?», «На кого похожа ёлка?»</a:t>
            </a:r>
            <a:br>
              <a:rPr lang="ru-RU" sz="1200" dirty="0" smtClean="0"/>
            </a:br>
            <a:r>
              <a:rPr lang="ru-RU" sz="1200" b="1" i="1" dirty="0" smtClean="0"/>
              <a:t>Рассматривание иллюстраций </a:t>
            </a:r>
            <a:r>
              <a:rPr lang="ru-RU" sz="1200" dirty="0" smtClean="0"/>
              <a:t>ели в книгах.</a:t>
            </a:r>
            <a:br>
              <a:rPr lang="ru-RU" sz="1200" dirty="0" smtClean="0"/>
            </a:br>
            <a:r>
              <a:rPr lang="ru-RU" sz="1200" b="1" i="1" dirty="0" smtClean="0"/>
              <a:t>Видеотека</a:t>
            </a:r>
            <a:r>
              <a:rPr lang="ru-RU" sz="1200" dirty="0" smtClean="0"/>
              <a:t>: просмотр мультфильмов и сказок о ёлочке (подборка на новогоднюю тему), «Маша и медведь» (1,2,3 – ёлочка, гори</a:t>
            </a:r>
            <a:br>
              <a:rPr lang="ru-RU" sz="1200" dirty="0" smtClean="0"/>
            </a:br>
            <a:r>
              <a:rPr lang="ru-RU" sz="1200" b="1" i="1" dirty="0" smtClean="0"/>
              <a:t>Чтение </a:t>
            </a:r>
            <a:r>
              <a:rPr lang="ru-RU" sz="1200" b="1" i="1" dirty="0"/>
              <a:t>стихов: </a:t>
            </a:r>
            <a:r>
              <a:rPr lang="ru-RU" sz="1200" dirty="0"/>
              <a:t>О. Высоцкая «Ёлочка», Я. Аким «Ёлка наряжается», З. Александрова «</a:t>
            </a:r>
            <a:r>
              <a:rPr lang="ru-RU" sz="1200" dirty="0" err="1"/>
              <a:t>Ёлочка»,К</a:t>
            </a:r>
            <a:r>
              <a:rPr lang="ru-RU" sz="1200" dirty="0"/>
              <a:t>. Чуковский «Ёлочка», С. Михалков «Ёлочка», </a:t>
            </a:r>
            <a:r>
              <a:rPr lang="ru-RU" sz="1200" dirty="0" smtClean="0"/>
              <a:t>Р</a:t>
            </a:r>
            <a:r>
              <a:rPr lang="ru-RU" sz="1200" dirty="0"/>
              <a:t>. </a:t>
            </a:r>
            <a:r>
              <a:rPr lang="ru-RU" sz="1200" dirty="0" err="1"/>
              <a:t>Кудашов</a:t>
            </a:r>
            <a:r>
              <a:rPr lang="ru-RU" sz="1200" dirty="0"/>
              <a:t> «В лесу родилась ёлочка», сборник стихов «Здравствуй Дед Мороз»</a:t>
            </a:r>
            <a:br>
              <a:rPr lang="ru-RU" sz="1200" dirty="0"/>
            </a:br>
            <a:r>
              <a:rPr lang="ru-RU" sz="1200" b="1" i="1" dirty="0" err="1" smtClean="0"/>
              <a:t>Физминутки</a:t>
            </a:r>
            <a:r>
              <a:rPr lang="ru-RU" sz="1200" b="1" i="1" dirty="0"/>
              <a:t>: </a:t>
            </a:r>
            <a:r>
              <a:rPr lang="ru-RU" sz="1200" dirty="0" smtClean="0"/>
              <a:t>«</a:t>
            </a:r>
            <a:r>
              <a:rPr lang="ru-RU" sz="1200" dirty="0"/>
              <a:t>Наша ёлка велика», «Мы шагаем по сугробам»</a:t>
            </a:r>
            <a:br>
              <a:rPr lang="ru-RU" sz="1200" dirty="0"/>
            </a:br>
            <a:r>
              <a:rPr lang="ru-RU" sz="1200" dirty="0" smtClean="0"/>
              <a:t>«</a:t>
            </a:r>
            <a:r>
              <a:rPr lang="ru-RU" sz="1200" dirty="0"/>
              <a:t>В лесу родилась ёлочка» (хороводная)</a:t>
            </a:r>
            <a:br>
              <a:rPr lang="ru-RU" sz="1200" dirty="0"/>
            </a:br>
            <a:r>
              <a:rPr lang="ru-RU" sz="1200" b="1" i="1" dirty="0"/>
              <a:t>ФЭМП: </a:t>
            </a:r>
            <a:r>
              <a:rPr lang="ru-RU" sz="1200" dirty="0"/>
              <a:t>дидактические игры: </a:t>
            </a:r>
            <a:r>
              <a:rPr lang="ru-RU" sz="1200" dirty="0" smtClean="0"/>
              <a:t> </a:t>
            </a:r>
            <a:r>
              <a:rPr lang="ru-RU" sz="1200" dirty="0"/>
              <a:t>«Собери ёлочку»(</a:t>
            </a:r>
            <a:r>
              <a:rPr lang="ru-RU" sz="1200" dirty="0" err="1"/>
              <a:t>пазлы</a:t>
            </a:r>
            <a:r>
              <a:rPr lang="ru-RU" sz="1200" dirty="0" smtClean="0"/>
              <a:t>), </a:t>
            </a:r>
            <a:r>
              <a:rPr lang="ru-RU" sz="1200" dirty="0"/>
              <a:t>«Найди самую </a:t>
            </a:r>
            <a:r>
              <a:rPr lang="ru-RU" sz="1200" dirty="0" smtClean="0"/>
              <a:t>высокую ёлку», </a:t>
            </a:r>
            <a:r>
              <a:rPr lang="ru-RU" sz="1200" dirty="0"/>
              <a:t/>
            </a:r>
            <a:br>
              <a:rPr lang="ru-RU" sz="1200" dirty="0"/>
            </a:br>
            <a:r>
              <a:rPr lang="ru-RU" sz="1200" b="1" i="1" dirty="0"/>
              <a:t>Наблюдение</a:t>
            </a:r>
            <a:r>
              <a:rPr lang="ru-RU" sz="1200" b="1" i="1" dirty="0" smtClean="0"/>
              <a:t>: </a:t>
            </a:r>
            <a:r>
              <a:rPr lang="ru-RU" sz="1200" i="1" dirty="0" smtClean="0"/>
              <a:t>новогодняя ёлка дома</a:t>
            </a:r>
            <a:br>
              <a:rPr lang="ru-RU" sz="1200" i="1" dirty="0" smtClean="0"/>
            </a:br>
            <a:r>
              <a:rPr lang="ru-RU" sz="1200" b="1" i="1" dirty="0" smtClean="0"/>
              <a:t>Рисование</a:t>
            </a:r>
            <a:r>
              <a:rPr lang="ru-RU" sz="1200" i="1" dirty="0" smtClean="0"/>
              <a:t>: « Ёлка в гости к нам пришла»</a:t>
            </a:r>
            <a:br>
              <a:rPr lang="ru-RU" sz="1200" i="1" dirty="0" smtClean="0"/>
            </a:br>
            <a:r>
              <a:rPr lang="ru-RU" sz="1200" b="1" i="1" dirty="0" smtClean="0"/>
              <a:t>Лепка</a:t>
            </a:r>
            <a:r>
              <a:rPr lang="ru-RU" sz="1200" i="1" dirty="0" smtClean="0"/>
              <a:t> «Украсим ёлку шариками»</a:t>
            </a:r>
            <a:br>
              <a:rPr lang="ru-RU" sz="1200" i="1" dirty="0" smtClean="0"/>
            </a:br>
            <a:r>
              <a:rPr lang="ru-RU" sz="1200" i="1" dirty="0" smtClean="0"/>
              <a:t>Д/и «</a:t>
            </a:r>
            <a:r>
              <a:rPr lang="ru-RU" sz="1200" dirty="0"/>
              <a:t>Наряди ёлочку</a:t>
            </a:r>
            <a:r>
              <a:rPr lang="ru-RU" sz="1200" i="1" dirty="0" smtClean="0"/>
              <a:t>»</a:t>
            </a:r>
            <a:br>
              <a:rPr lang="ru-RU" sz="1200" i="1" dirty="0" smtClean="0"/>
            </a:br>
            <a:endParaRPr lang="ru-RU" sz="1200" dirty="0"/>
          </a:p>
        </p:txBody>
      </p:sp>
      <p:pic>
        <p:nvPicPr>
          <p:cNvPr id="4098" name="Picture 2" descr="C:\Users\Дмитрий\Desktop\ёлка 2016\P1040896 (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6379" y="3469821"/>
            <a:ext cx="3535136" cy="29554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4099" name="Picture 3" descr="C:\Users\Дмитрий\Desktop\ёлка 2016\P104082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41370" y="3404506"/>
            <a:ext cx="4106637" cy="29391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35202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6275" y="302079"/>
            <a:ext cx="5324475" cy="3950835"/>
          </a:xfrm>
        </p:spPr>
        <p:txBody>
          <a:bodyPr>
            <a:normAutofit/>
          </a:bodyPr>
          <a:lstStyle/>
          <a:p>
            <a:r>
              <a:rPr lang="ru-RU" sz="2800" b="1" dirty="0"/>
              <a:t> </a:t>
            </a:r>
            <a:r>
              <a:rPr lang="ru-RU" sz="2800" b="1" dirty="0" smtClean="0"/>
              <a:t>            </a:t>
            </a:r>
            <a:endParaRPr lang="ru-RU" sz="1400" dirty="0"/>
          </a:p>
        </p:txBody>
      </p:sp>
      <p:pic>
        <p:nvPicPr>
          <p:cNvPr id="5122" name="Picture 2" descr="C:\Users\Дмитрий\Desktop\ёлка 2016\P104082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807" y="106136"/>
            <a:ext cx="3388179" cy="27513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3" name="Picture 3" descr="C:\Users\Дмитрий\Desktop\ёлка 2016\P104082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3284" y="3290206"/>
            <a:ext cx="3412673" cy="31595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4" name="Picture 4" descr="C:\Users\Дмитрий\Desktop\ёлка 2016\P104082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39316" y="2743200"/>
            <a:ext cx="4339320" cy="37065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3494150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245</TotalTime>
  <Words>214</Words>
  <Application>Microsoft Office PowerPoint</Application>
  <PresentationFormat>Экран (4:3)</PresentationFormat>
  <Paragraphs>14</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Зелёная ёлочка- живая иголочка  Подготовила воспитатель: Гришакова Т.И.                                                               </vt:lpstr>
      <vt:lpstr>Слайд 2</vt:lpstr>
      <vt:lpstr>Задачи : 1. Познакомить детей с хвойным деревом; 2. Воспитывать бережное отношение к деревьям;  3. Развивать любознательность и повышать интерес к окружающим нас деревьям. </vt:lpstr>
      <vt:lpstr>Просмотр электронных презентаций: - «Ёлочка-красавица»; «С кем дружит ель?»; «Ель-символ нового года». - Мультфильмов «Двенадцать месяцев»; «Падал прошлогодний снег». НОД «Ёлочка-красавица». Цель: познакомить детей с хвойным деревом; помочь увидеть особенности еловой шишки; показать взаимосвязь животного мира и ели. - НОД «Защитим ёлочку – красавицу наших лесов» Цель: познакомить детей с традициями праздника Новый год; Лепка барельефная  «Ёлочка – зелёная иголочка», -  Рисование «В лесу родилась ёлочка»,  Аппликация «Ёлочки-красавицы»  «Роспись шаров для Новогодней ели»  </vt:lpstr>
      <vt:lpstr>Подвижные игры: «Раз, два, три к ёлочке беги», «Найди пару – высокая и низкая елочка»,  Сказки: «Сказка о ёлочке, которую не срубили» (А. Сожан), «Сказка про ёлочку» (М. Шкурина), «Ёлочка» (Г. Х. Андерсен.). «Двенадцать месяцев», Александрова З. «Птичья ёлка», Андерсен Г.Х. «Ёлка», Воронкова Л. «Таня выбирает ёлку», «Стояла ёлочка», Носов Н. «Бенгальские огни», Рыжова Н. «Не новогодняя ёлка», Скрабцова М. «Колючая упрямица», «Звёздная ёлочка», «Почему у ёлки белые лапки», «Ёлкины шубки», Трутнева Е. «Ёлка», Телегина Н. «Сказка о маленькой ёлочке», загадывание загадки. Стихи: «Лесная красавица» (Т. Волгина), «Искусственная ёлка», К. Ибряева «Приглашаем в лес на ёлку», «В снегу стояла ёлочка…» (С. Михалкова), «Хороший подарок» (И. Токмаковой). Цели: - поддерживать у детей интерес к литературе, воспитывать любовь к книге; - воспитывать литературно-художественный вкус, способность понимать настроение произведения. - способствовать развитию художественного восприятия текста в единстве его содержания и формы, смыслового и эмоционального подтекста. - оформление книжного уголка по теме: «Лес», «Хвойные деревья». </vt:lpstr>
      <vt:lpstr>Слайд 6</vt:lpstr>
      <vt:lpstr>Работа с родителями 1. Изготовление новогодних поделок «Ёлочка своими руками» с использованием различного материала. 2. Разработка методических рекомендаций для родителей в виде буклетов «Как провести новогодние праздники вместе с детьми». Наглядная информация «Традиция – наряжать новогоднюю ёлку» Советы родителям в пользу искусственной ёлки. Выставка альтернативных ёлочек, сделанных детьми и родителями, с использованием различного материала </vt:lpstr>
      <vt:lpstr>Провели  с детьми :  Халиулина Ульяна, Семенов Илья, Кононенко Аня Сюжетно – ролевые игры: «Прогулка в лес», «День рождения ёлочки», «Путешествие к Деду Морозу» Беседа: «Маленькой ёлочке хорошо в лесу. Ситуативный разговор: «Почему у ёлочки колючие иголочки?», «На кого похожа ёлка?» Рассматривание иллюстраций ели в книгах. Видеотека: просмотр мультфильмов и сказок о ёлочке (подборка на новогоднюю тему), «Маша и медведь» (1,2,3 – ёлочка, гори Чтение стихов: О. Высоцкая «Ёлочка», Я. Аким «Ёлка наряжается», З. Александрова «Ёлочка»,К. Чуковский «Ёлочка», С. Михалков «Ёлочка», Р. Кудашов «В лесу родилась ёлочка», сборник стихов «Здравствуй Дед Мороз» Физминутки: «Наша ёлка велика», «Мы шагаем по сугробам» «В лесу родилась ёлочка» (хороводная) ФЭМП: дидактические игры:  «Собери ёлочку»(пазлы), «Найди самую высокую ёлку»,  Наблюдение: новогодняя ёлка дома Рисование: « Ёлка в гости к нам пришла» Лепка «Украсим ёлку шариками» Д/и «Наряди ёлочку» </vt:lpstr>
      <vt:lpstr>             </vt:lpstr>
      <vt:lpstr>Слайд 10</vt:lpstr>
      <vt:lpstr>Слайд 11</vt:lpstr>
      <vt:lpstr>                             Работа с родителями Наглядная информация «Традиция – наряжать новогоднюю ёлку» Советы родителям в пользу искусственной ёлки. Выставка альтернативных ёлочек, сделанных детьми и родителями, с использованием различного материала  семья: Долгих Алёши, Авчинникова Тимофея, Ковалишина Дениса, Патрашкова Дениса, Платикова Кирилла, Рудых Сони, Барановой Леры, Халиулиной Ульяны,  </vt:lpstr>
      <vt:lpstr>Выставка творческих работ родителей и детей:     «Такие разные ёлки»</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Наташа</dc:creator>
  <cp:lastModifiedBy>Пользователь Windows</cp:lastModifiedBy>
  <cp:revision>46</cp:revision>
  <dcterms:created xsi:type="dcterms:W3CDTF">2015-11-15T15:54:09Z</dcterms:created>
  <dcterms:modified xsi:type="dcterms:W3CDTF">2022-03-15T07:03:21Z</dcterms:modified>
</cp:coreProperties>
</file>