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sldIdLst>
    <p:sldId id="348" r:id="rId2"/>
    <p:sldId id="342" r:id="rId3"/>
    <p:sldId id="340" r:id="rId4"/>
    <p:sldId id="260" r:id="rId5"/>
    <p:sldId id="264" r:id="rId6"/>
    <p:sldId id="310" r:id="rId7"/>
    <p:sldId id="311" r:id="rId8"/>
    <p:sldId id="347" r:id="rId9"/>
    <p:sldId id="267" r:id="rId10"/>
    <p:sldId id="270" r:id="rId11"/>
    <p:sldId id="271" r:id="rId12"/>
    <p:sldId id="276" r:id="rId13"/>
    <p:sldId id="281" r:id="rId14"/>
    <p:sldId id="318" r:id="rId15"/>
    <p:sldId id="284" r:id="rId16"/>
    <p:sldId id="286" r:id="rId17"/>
    <p:sldId id="344" r:id="rId18"/>
    <p:sldId id="345" r:id="rId19"/>
    <p:sldId id="301" r:id="rId20"/>
    <p:sldId id="338" r:id="rId21"/>
    <p:sldId id="331" r:id="rId22"/>
    <p:sldId id="327" r:id="rId23"/>
    <p:sldId id="346" r:id="rId24"/>
    <p:sldId id="329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03" autoAdjust="0"/>
    <p:restoredTop sz="94671" autoAdjust="0"/>
  </p:normalViewPr>
  <p:slideViewPr>
    <p:cSldViewPr>
      <p:cViewPr>
        <p:scale>
          <a:sx n="75" d="100"/>
          <a:sy n="75" d="100"/>
        </p:scale>
        <p:origin x="-1445" y="-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F91D26-3375-4BCA-9A2C-EE9F4C8EB5A2}" type="datetimeFigureOut">
              <a:rPr lang="ru-RU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E2C58F4-BBF4-48BF-BA01-0F24E3734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0386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05539F09-74EC-4AA4-B54E-9FA9BB71585B}" type="datetimeFigureOut">
              <a:rPr lang="ru-RU" smtClean="0"/>
              <a:pPr>
                <a:defRPr/>
              </a:pPr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01E3DFBB-E36A-42BF-98F9-B5B7A4F76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10.wdp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4.jpeg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58.jpeg"/><Relationship Id="rId4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13" Type="http://schemas.microsoft.com/office/2007/relationships/hdphoto" Target="../media/hdphoto25.wdp"/><Relationship Id="rId3" Type="http://schemas.microsoft.com/office/2007/relationships/hdphoto" Target="../media/hdphoto20.wdp"/><Relationship Id="rId12" Type="http://schemas.openxmlformats.org/officeDocument/2006/relationships/image" Target="../media/image62.jpeg"/><Relationship Id="rId7" Type="http://schemas.microsoft.com/office/2007/relationships/hdphoto" Target="../media/hdphoto22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5" Type="http://schemas.openxmlformats.org/officeDocument/2006/relationships/image" Target="../media/image64.jpeg"/><Relationship Id="rId4" Type="http://schemas.openxmlformats.org/officeDocument/2006/relationships/image" Target="../media/image60.jpeg"/><Relationship Id="rId14" Type="http://schemas.openxmlformats.org/officeDocument/2006/relationships/image" Target="../media/image63.jpeg"/><Relationship Id="rId9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/>
          <p:cNvSpPr txBox="1">
            <a:spLocks noChangeArrowheads="1"/>
          </p:cNvSpPr>
          <p:nvPr/>
        </p:nvSpPr>
        <p:spPr bwMode="auto">
          <a:xfrm>
            <a:off x="444872" y="4237231"/>
            <a:ext cx="82089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0000"/>
                </a:solidFill>
              </a:rPr>
              <a:t>«Использование малых фольклорных форм в театрализованной деятельности </a:t>
            </a:r>
            <a:r>
              <a:rPr lang="ru-RU" sz="2400" b="1" i="1" dirty="0" smtClean="0">
                <a:solidFill>
                  <a:srgbClr val="FF0000"/>
                </a:solidFill>
              </a:rPr>
              <a:t>в патриотическом воспитании </a:t>
            </a:r>
            <a:r>
              <a:rPr lang="ru-RU" sz="2400" b="1" i="1" dirty="0" smtClean="0">
                <a:solidFill>
                  <a:srgbClr val="FF0000"/>
                </a:solidFill>
              </a:rPr>
              <a:t>детей </a:t>
            </a:r>
            <a:r>
              <a:rPr lang="ru-RU" sz="2400" b="1" i="1" dirty="0">
                <a:solidFill>
                  <a:srgbClr val="FF0000"/>
                </a:solidFill>
              </a:rPr>
              <a:t>раннего </a:t>
            </a:r>
            <a:r>
              <a:rPr lang="ru-RU" sz="2400" b="1" i="1" dirty="0" smtClean="0">
                <a:solidFill>
                  <a:srgbClr val="FF0000"/>
                </a:solidFill>
              </a:rPr>
              <a:t>возраста»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4932041" y="5300663"/>
            <a:ext cx="36004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Подготовила:</a:t>
            </a:r>
          </a:p>
          <a:p>
            <a:pPr algn="r">
              <a:spcBef>
                <a:spcPct val="500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воспитатель Макарова Е.Н</a:t>
            </a:r>
            <a:r>
              <a:rPr lang="ru-RU" b="1" dirty="0" smtClean="0">
                <a:solidFill>
                  <a:schemeClr val="accent1"/>
                </a:solidFill>
              </a:rPr>
              <a:t>.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3482" y="1267019"/>
            <a:ext cx="3960812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29815" y="620688"/>
            <a:ext cx="8024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детский сад общеразвивающего вида «Умка»</a:t>
            </a:r>
          </a:p>
        </p:txBody>
      </p:sp>
    </p:spTree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1"/>
          <p:cNvSpPr>
            <a:spLocks noChangeArrowheads="1"/>
          </p:cNvSpPr>
          <p:nvPr/>
        </p:nvSpPr>
        <p:spPr bwMode="auto">
          <a:xfrm>
            <a:off x="1116013" y="188913"/>
            <a:ext cx="68405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000" b="1" dirty="0" smtClean="0">
              <a:solidFill>
                <a:schemeClr val="accent1"/>
              </a:solidFill>
              <a:latin typeface="Calibri" pitchFamily="34" charset="0"/>
            </a:endParaRPr>
          </a:p>
          <a:p>
            <a:pPr algn="ctr"/>
            <a:endParaRPr lang="ru-RU" sz="2000" b="1" dirty="0">
              <a:solidFill>
                <a:schemeClr val="accent1"/>
              </a:solidFill>
              <a:latin typeface="Calibri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Игры-упражнения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для развития  эмоций. Кубик «Настроения»</a:t>
            </a:r>
          </a:p>
        </p:txBody>
      </p:sp>
      <p:pic>
        <p:nvPicPr>
          <p:cNvPr id="31746" name="Picture 2" descr="D:\ВСЕ ДЛЯ САДА\ФОТОГРАФИИ\Артикуляционная гимнастика\SAM_0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84168" y="4509120"/>
            <a:ext cx="2592388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D:\ВСЕ ДЛЯ САДА\ФОТОГРАФИИ\Артикуляционная гимнастика\SAM_0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0" y="2356246"/>
            <a:ext cx="2555875" cy="193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1"/>
          <p:cNvSpPr>
            <a:spLocks noChangeArrowheads="1"/>
          </p:cNvSpPr>
          <p:nvPr/>
        </p:nvSpPr>
        <p:spPr bwMode="auto">
          <a:xfrm>
            <a:off x="5220072" y="1628800"/>
            <a:ext cx="33845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000" b="1" dirty="0" smtClean="0">
              <a:solidFill>
                <a:schemeClr val="accent1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Кубик </a:t>
            </a:r>
            <a:r>
              <a:rPr lang="ru-RU" sz="2000" b="1" dirty="0">
                <a:solidFill>
                  <a:srgbClr val="002060"/>
                </a:solidFill>
              </a:rPr>
              <a:t>«Настроения»</a:t>
            </a:r>
          </a:p>
        </p:txBody>
      </p:sp>
      <p:sp>
        <p:nvSpPr>
          <p:cNvPr id="31749" name="Прямоугольник 3"/>
          <p:cNvSpPr>
            <a:spLocks noChangeArrowheads="1"/>
          </p:cNvSpPr>
          <p:nvPr/>
        </p:nvSpPr>
        <p:spPr bwMode="auto">
          <a:xfrm>
            <a:off x="395536" y="1916832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alibri" pitchFamily="34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Упражнения с «Зеркальным кубом» -   улыбка солнышка</a:t>
            </a:r>
          </a:p>
        </p:txBody>
      </p:sp>
      <p:pic>
        <p:nvPicPr>
          <p:cNvPr id="31750" name="Picture 2" descr="D:\ВСЕ ДЛЯ САДА\ФОТОГРАФИИ\Артикуляционная гимнастика\SAM_03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316706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Прямоугольник 3"/>
          <p:cNvSpPr>
            <a:spLocks noChangeArrowheads="1"/>
          </p:cNvSpPr>
          <p:nvPr/>
        </p:nvSpPr>
        <p:spPr bwMode="auto">
          <a:xfrm>
            <a:off x="539552" y="476672"/>
            <a:ext cx="431978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Танцевальная деятельность</a:t>
            </a:r>
          </a:p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обучать детей простейшим народным танцевальным движениям с предметами и без них. Создавать условия для самостоятельного выбора движений в собственной пляске.</a:t>
            </a:r>
          </a:p>
        </p:txBody>
      </p:sp>
      <p:pic>
        <p:nvPicPr>
          <p:cNvPr id="32770" name="Рисунок 1" descr="C:\Users\210\Desktop\13-14г.группа радуга документы\13-14г.фото детей\фото детей на праздниках\Кирилл Ф\IMG_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32656"/>
            <a:ext cx="3087414" cy="220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1"/>
          <p:cNvSpPr>
            <a:spLocks noChangeArrowheads="1"/>
          </p:cNvSpPr>
          <p:nvPr/>
        </p:nvSpPr>
        <p:spPr bwMode="auto">
          <a:xfrm>
            <a:off x="1872291" y="2420938"/>
            <a:ext cx="46040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algn="ctr">
              <a:buFont typeface="Arial" charset="0"/>
              <a:buNone/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Музыкальная деятельность</a:t>
            </a:r>
            <a:r>
              <a:rPr lang="ru-RU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539552" y="2924175"/>
            <a:ext cx="8136904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вызвать радостное чувство от прослушивания и подпевания отдельных слов и фраз в знакомых песнях. Предлагать детям петь самостоятельно отдельные слова собственной интонацией, приобщать детей к игре с музыкальными и шумовыми игрушками </a:t>
            </a:r>
          </a:p>
        </p:txBody>
      </p:sp>
      <p:pic>
        <p:nvPicPr>
          <p:cNvPr id="32773" name="Рисунок 3" descr="H:\DCIM\107___11\IMG_2648.JPG"/>
          <p:cNvPicPr>
            <a:picLocks noChangeAspect="1" noChangeArrowheads="1"/>
          </p:cNvPicPr>
          <p:nvPr/>
        </p:nvPicPr>
        <p:blipFill>
          <a:blip r:embed="rId3" cstate="print"/>
          <a:srcRect l="14914" t="34583"/>
          <a:stretch>
            <a:fillRect/>
          </a:stretch>
        </p:blipFill>
        <p:spPr bwMode="auto">
          <a:xfrm>
            <a:off x="3131840" y="4941168"/>
            <a:ext cx="2880915" cy="158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3" descr="H:\DCIM\107___11\IMG_2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094376"/>
            <a:ext cx="2736304" cy="183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1" descr="H:\DCIM\107___11\IMG_26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3" y="4149080"/>
            <a:ext cx="274872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755576" y="620688"/>
            <a:ext cx="7632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buFont typeface="Arial" charset="0"/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Театрально-игровое творчество  с использованием фольклорных произведений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467544" y="1412776"/>
            <a:ext cx="81369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None/>
            </a:pPr>
            <a:r>
              <a:rPr lang="ru-RU" sz="1600" b="1" dirty="0">
                <a:solidFill>
                  <a:srgbClr val="002060"/>
                </a:solidFill>
              </a:rPr>
              <a:t>Цель:  </a:t>
            </a:r>
            <a:r>
              <a:rPr lang="ru-RU" sz="1600" dirty="0">
                <a:solidFill>
                  <a:srgbClr val="002060"/>
                </a:solidFill>
              </a:rPr>
              <a:t>Активизировать речь детей при знакомстве с разными фольклорными произведениями, видами театра, с приемами </a:t>
            </a:r>
            <a:r>
              <a:rPr lang="ru-RU" sz="1600" dirty="0" err="1">
                <a:solidFill>
                  <a:srgbClr val="002060"/>
                </a:solidFill>
              </a:rPr>
              <a:t>кукловождения</a:t>
            </a:r>
            <a:r>
              <a:rPr lang="ru-RU" sz="1600" dirty="0">
                <a:solidFill>
                  <a:srgbClr val="002060"/>
                </a:solidFill>
              </a:rPr>
              <a:t>. Побуждать детей к самостоятельным </a:t>
            </a:r>
            <a:r>
              <a:rPr lang="ru-RU" sz="1600" dirty="0" err="1">
                <a:solidFill>
                  <a:srgbClr val="002060"/>
                </a:solidFill>
              </a:rPr>
              <a:t>обыгрываниям</a:t>
            </a:r>
            <a:r>
              <a:rPr lang="ru-RU" sz="1600" dirty="0">
                <a:solidFill>
                  <a:srgbClr val="002060"/>
                </a:solidFill>
              </a:rPr>
              <a:t> потешек, сказок, и т.д.</a:t>
            </a:r>
          </a:p>
        </p:txBody>
      </p:sp>
      <p:pic>
        <p:nvPicPr>
          <p:cNvPr id="33795" name="Picture 2" descr="D:\ВСЕ ДЛЯ САДА\ФОТОГРАФИИ\10381031\PICT3529.JPG"/>
          <p:cNvPicPr>
            <a:picLocks noChangeAspect="1" noChangeArrowheads="1"/>
          </p:cNvPicPr>
          <p:nvPr/>
        </p:nvPicPr>
        <p:blipFill>
          <a:blip r:embed="rId2" cstate="print"/>
          <a:srcRect l="5506" t="18461"/>
          <a:stretch>
            <a:fillRect/>
          </a:stretch>
        </p:blipFill>
        <p:spPr bwMode="auto">
          <a:xfrm>
            <a:off x="5292080" y="4313747"/>
            <a:ext cx="3407791" cy="219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D:\ВСЕ ДЛЯ САДА\ФОТОГРАФИИ\10381031\PICT0078.JPG"/>
          <p:cNvPicPr>
            <a:picLocks noChangeAspect="1" noChangeArrowheads="1"/>
          </p:cNvPicPr>
          <p:nvPr/>
        </p:nvPicPr>
        <p:blipFill>
          <a:blip r:embed="rId3" cstate="print"/>
          <a:srcRect t="10783" r="5930" b="2955"/>
          <a:stretch>
            <a:fillRect/>
          </a:stretch>
        </p:blipFill>
        <p:spPr bwMode="auto">
          <a:xfrm>
            <a:off x="467544" y="4329100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" descr="D:\ВСЕ ДЛЯ САДА\ФОТОГРАФИИ\10381031\PICT35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276872"/>
            <a:ext cx="2867459" cy="205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" descr="D:\ВСЕ ДЛЯ САДА\ФОТОГРАФИИ\10381031\PICT35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2276872"/>
            <a:ext cx="2448272" cy="205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210\Desktop\аттестация\фото к аттестации\SAM_07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2180" t="-36273" r="22523" b="237"/>
          <a:stretch>
            <a:fillRect/>
          </a:stretch>
        </p:blipFill>
        <p:spPr bwMode="auto">
          <a:xfrm>
            <a:off x="3491880" y="3573016"/>
            <a:ext cx="2520280" cy="296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r="11653" b="6506"/>
          <a:stretch>
            <a:fillRect/>
          </a:stretch>
        </p:blipFill>
        <p:spPr bwMode="auto">
          <a:xfrm>
            <a:off x="6012160" y="1628800"/>
            <a:ext cx="263040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9058" t="24018" r="21475"/>
          <a:stretch>
            <a:fillRect/>
          </a:stretch>
        </p:blipFill>
        <p:spPr bwMode="auto">
          <a:xfrm>
            <a:off x="6372200" y="4297136"/>
            <a:ext cx="2304256" cy="223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F:\аттестация\IMG_1292.JPG"/>
          <p:cNvPicPr>
            <a:picLocks noChangeAspect="1" noChangeArrowheads="1"/>
          </p:cNvPicPr>
          <p:nvPr/>
        </p:nvPicPr>
        <p:blipFill>
          <a:blip r:embed="rId8" cstate="print"/>
          <a:srcRect r="16640"/>
          <a:stretch>
            <a:fillRect/>
          </a:stretch>
        </p:blipFill>
        <p:spPr bwMode="auto">
          <a:xfrm>
            <a:off x="467544" y="4365104"/>
            <a:ext cx="2556625" cy="215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3" descr="C:\Users\210\Desktop\аттестация\фото к аттестации\20131216_1600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5727" t="16165" b="9509"/>
          <a:stretch>
            <a:fillRect/>
          </a:stretch>
        </p:blipFill>
        <p:spPr bwMode="auto">
          <a:xfrm>
            <a:off x="539552" y="1484784"/>
            <a:ext cx="2221004" cy="224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4" descr="H:\DCIM\107___11\IMG_2604.JPG"/>
          <p:cNvPicPr>
            <a:picLocks noChangeAspect="1" noChangeArrowheads="1"/>
          </p:cNvPicPr>
          <p:nvPr/>
        </p:nvPicPr>
        <p:blipFill>
          <a:blip r:embed="rId11" cstate="print"/>
          <a:srcRect l="9572"/>
          <a:stretch>
            <a:fillRect/>
          </a:stretch>
        </p:blipFill>
        <p:spPr bwMode="auto">
          <a:xfrm>
            <a:off x="2915816" y="1556792"/>
            <a:ext cx="295232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Прямоугольник 1"/>
          <p:cNvSpPr>
            <a:spLocks noChangeArrowheads="1"/>
          </p:cNvSpPr>
          <p:nvPr/>
        </p:nvSpPr>
        <p:spPr bwMode="auto">
          <a:xfrm>
            <a:off x="251520" y="188640"/>
            <a:ext cx="85693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>
              <a:buFont typeface="Arial" charset="0"/>
              <a:buNone/>
            </a:pPr>
            <a:endParaRPr lang="ru-RU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285750" indent="-285750" algn="ctr">
              <a:buFont typeface="Arial" charset="0"/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Самостоятельно-игровая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деятельность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24" name="Прямоугольник 2"/>
          <p:cNvSpPr>
            <a:spLocks noChangeArrowheads="1"/>
          </p:cNvSpPr>
          <p:nvPr/>
        </p:nvSpPr>
        <p:spPr bwMode="auto">
          <a:xfrm>
            <a:off x="539552" y="620688"/>
            <a:ext cx="806469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None/>
            </a:pPr>
            <a:endParaRPr lang="ru-RU" b="1" dirty="0">
              <a:solidFill>
                <a:srgbClr val="002060"/>
              </a:solidFill>
              <a:latin typeface="Calibri" pitchFamily="34" charset="0"/>
            </a:endParaRPr>
          </a:p>
          <a:p>
            <a:pPr marL="285750" indent="-285750">
              <a:buFont typeface="Arial" charset="0"/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Цель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Создавать условия для развития речевой активности  в самостоятельных  играх с театральными куклами и в драматизации  фольклорных произведений.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6275388" cy="504825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Итоговая диагностика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159" name="Содержимое 2"/>
          <p:cNvSpPr>
            <a:spLocks noGrp="1"/>
          </p:cNvSpPr>
          <p:nvPr>
            <p:ph idx="1"/>
          </p:nvPr>
        </p:nvSpPr>
        <p:spPr>
          <a:xfrm>
            <a:off x="539552" y="765175"/>
            <a:ext cx="8136904" cy="1108075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изучение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эффективности системы работы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влиянию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фольклора на развитие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раннего возраста средствами театрализованной деятельности.</a:t>
            </a:r>
          </a:p>
        </p:txBody>
      </p:sp>
      <p:graphicFrame>
        <p:nvGraphicFramePr>
          <p:cNvPr id="4915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40271037"/>
              </p:ext>
            </p:extLst>
          </p:nvPr>
        </p:nvGraphicFramePr>
        <p:xfrm>
          <a:off x="4788024" y="1052736"/>
          <a:ext cx="4117182" cy="5327798"/>
        </p:xfrm>
        <a:graphic>
          <a:graphicData uri="http://schemas.openxmlformats.org/presentationml/2006/ole">
            <p:oleObj spid="_x0000_s49165" r:id="rId3" imgW="5212532" imgH="5956308" progId="Excel.Chart.8">
              <p:embed/>
            </p:oleObj>
          </a:graphicData>
        </a:graphic>
      </p:graphicFrame>
      <p:sp>
        <p:nvSpPr>
          <p:cNvPr id="49161" name="Текст 3"/>
          <p:cNvSpPr>
            <a:spLocks/>
          </p:cNvSpPr>
          <p:nvPr/>
        </p:nvSpPr>
        <p:spPr bwMode="auto">
          <a:xfrm>
            <a:off x="539552" y="2204864"/>
            <a:ext cx="4032448" cy="410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1-Проявляет эмоциональный отклик на фольклорные произведения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2-Участие в театрализованных играх с использованием фольклорных произведений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3-Умение управлять театральными куклами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4-Умение действовать в соответствии с ролью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5-Умение передавать характер персонажа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6-Проявляет желание использовать речь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ru-RU" sz="1400" dirty="0">
              <a:solidFill>
                <a:schemeClr val="accent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Создание предметно –развивающей среды</a:t>
            </a:r>
          </a:p>
        </p:txBody>
      </p:sp>
      <p:sp>
        <p:nvSpPr>
          <p:cNvPr id="52226" name="Объект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14398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Arial" charset="0"/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наиболее успешного развития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посредством влияния фольклора 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особое внимание обращается на обогащение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предметно-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развивающей среды. Создание своими руками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приобретение  различных видов театра,  создание театральных и игровых центров.</a:t>
            </a:r>
            <a:endParaRPr lang="ru-RU" sz="20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2227" name="Picture 2" descr="https://encrypted-tbn0.gstatic.com/images?q=tbn:ANd9GcQ8cQUvELW6Tk30YfxC373zwA8Hs6x5gKaw9ggA6zBH024y_e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4797425"/>
            <a:ext cx="18002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Заголовок 1"/>
          <p:cNvSpPr>
            <a:spLocks/>
          </p:cNvSpPr>
          <p:nvPr/>
        </p:nvSpPr>
        <p:spPr bwMode="auto">
          <a:xfrm>
            <a:off x="1908175" y="3141663"/>
            <a:ext cx="49672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Основные функции РППС:</a:t>
            </a:r>
          </a:p>
        </p:txBody>
      </p:sp>
      <p:sp>
        <p:nvSpPr>
          <p:cNvPr id="52229" name="Объект 2"/>
          <p:cNvSpPr>
            <a:spLocks/>
          </p:cNvSpPr>
          <p:nvPr/>
        </p:nvSpPr>
        <p:spPr bwMode="auto">
          <a:xfrm>
            <a:off x="2843213" y="4149725"/>
            <a:ext cx="33131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организующая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воспитывающая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информационная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развивающая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ru-RU" sz="2400" b="1" i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52230" name="Picture 2" descr="https://encrypted-tbn2.gstatic.com/images?q=tbn:ANd9GcToHat8BNAwAZiBCWqQuZzkt5Jnk2Qo0nmsC8rQJWsIBOBvc0MUD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292600"/>
            <a:ext cx="1836738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>
          <a:xfrm>
            <a:off x="2914625" y="624186"/>
            <a:ext cx="381635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Виды 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театров</a:t>
            </a:r>
            <a:endPara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PICT49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420888"/>
            <a:ext cx="2459038" cy="155733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53250" name="Picture 2" descr="http://sadikrzd.ru/uploads/posts/2013-11/1384224070_1378126230_ma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949970" cy="59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Заголовок 1"/>
          <p:cNvSpPr>
            <a:spLocks/>
          </p:cNvSpPr>
          <p:nvPr/>
        </p:nvSpPr>
        <p:spPr bwMode="auto">
          <a:xfrm>
            <a:off x="250825" y="1628775"/>
            <a:ext cx="302577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Настольный театр картинок</a:t>
            </a:r>
          </a:p>
        </p:txBody>
      </p:sp>
      <p:sp>
        <p:nvSpPr>
          <p:cNvPr id="53253" name="Заголовок 1"/>
          <p:cNvSpPr>
            <a:spLocks/>
          </p:cNvSpPr>
          <p:nvPr/>
        </p:nvSpPr>
        <p:spPr bwMode="auto">
          <a:xfrm>
            <a:off x="5364088" y="1412776"/>
            <a:ext cx="31305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20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картинок</a:t>
            </a:r>
          </a:p>
        </p:txBody>
      </p:sp>
      <p:pic>
        <p:nvPicPr>
          <p:cNvPr id="53254" name="Picture 2" descr="D:\ВСЕ ДЛЯ САДА\ФОТОГРАФИИ\10590223\PICT4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7238" y="2023269"/>
            <a:ext cx="28178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Заголовок 1"/>
          <p:cNvSpPr>
            <a:spLocks/>
          </p:cNvSpPr>
          <p:nvPr/>
        </p:nvSpPr>
        <p:spPr bwMode="auto">
          <a:xfrm>
            <a:off x="250825" y="4221163"/>
            <a:ext cx="4114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dirty="0">
                <a:latin typeface="Calibri" pitchFamily="34" charset="0"/>
              </a:rPr>
              <a:t> 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 резиновой игрушки</a:t>
            </a:r>
          </a:p>
        </p:txBody>
      </p:sp>
      <p:pic>
        <p:nvPicPr>
          <p:cNvPr id="53256" name="Picture 2" descr="D:\ВСЕ ДЛЯ САДА\ФОТОГРАФИИ\10590223\PICT4942.JPG"/>
          <p:cNvPicPr>
            <a:picLocks noChangeAspect="1" noChangeArrowheads="1"/>
          </p:cNvPicPr>
          <p:nvPr/>
        </p:nvPicPr>
        <p:blipFill>
          <a:blip r:embed="rId5" cstate="print"/>
          <a:srcRect b="12509"/>
          <a:stretch>
            <a:fillRect/>
          </a:stretch>
        </p:blipFill>
        <p:spPr bwMode="auto">
          <a:xfrm>
            <a:off x="1115616" y="4869160"/>
            <a:ext cx="2663974" cy="163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Заголовок 1"/>
          <p:cNvSpPr>
            <a:spLocks/>
          </p:cNvSpPr>
          <p:nvPr/>
        </p:nvSpPr>
        <p:spPr bwMode="auto">
          <a:xfrm>
            <a:off x="4139952" y="4149725"/>
            <a:ext cx="3538786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 резиновой игрушки</a:t>
            </a:r>
          </a:p>
        </p:txBody>
      </p:sp>
      <p:sp>
        <p:nvSpPr>
          <p:cNvPr id="53258" name="Line 11"/>
          <p:cNvSpPr>
            <a:spLocks noChangeShapeType="1"/>
          </p:cNvSpPr>
          <p:nvPr/>
        </p:nvSpPr>
        <p:spPr bwMode="auto">
          <a:xfrm flipH="1">
            <a:off x="2124075" y="692150"/>
            <a:ext cx="2447925" cy="9366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3259" name="Line 12"/>
          <p:cNvSpPr>
            <a:spLocks noChangeShapeType="1"/>
          </p:cNvSpPr>
          <p:nvPr/>
        </p:nvSpPr>
        <p:spPr bwMode="auto">
          <a:xfrm flipH="1">
            <a:off x="2843213" y="692150"/>
            <a:ext cx="1800225" cy="37449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53260" name="Picture 2" descr="C:\Users\210\Desktop\аттестация\театр гр№3\IMG_0378.JPG"/>
          <p:cNvPicPr>
            <a:picLocks noChangeAspect="1" noChangeArrowheads="1"/>
          </p:cNvPicPr>
          <p:nvPr/>
        </p:nvPicPr>
        <p:blipFill>
          <a:blip r:embed="rId6" cstate="print"/>
          <a:srcRect l="8789" t="9370" r="18977" b="4463"/>
          <a:stretch>
            <a:fillRect/>
          </a:stretch>
        </p:blipFill>
        <p:spPr bwMode="auto">
          <a:xfrm>
            <a:off x="4932040" y="4941168"/>
            <a:ext cx="19065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4797152"/>
            <a:ext cx="1421383" cy="174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2" name="Line 15"/>
          <p:cNvSpPr>
            <a:spLocks noChangeShapeType="1"/>
          </p:cNvSpPr>
          <p:nvPr/>
        </p:nvSpPr>
        <p:spPr bwMode="auto">
          <a:xfrm>
            <a:off x="4716463" y="692150"/>
            <a:ext cx="503237" cy="36004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3263" name="Line 16"/>
          <p:cNvSpPr>
            <a:spLocks noChangeShapeType="1"/>
          </p:cNvSpPr>
          <p:nvPr/>
        </p:nvSpPr>
        <p:spPr bwMode="auto">
          <a:xfrm>
            <a:off x="4787900" y="692150"/>
            <a:ext cx="1296988" cy="12239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95736" y="548680"/>
            <a:ext cx="4068764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>
                <a:solidFill>
                  <a:srgbClr val="0070C0"/>
                </a:solidFill>
              </a:rPr>
              <a:t>       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Виды театров:</a:t>
            </a:r>
          </a:p>
        </p:txBody>
      </p:sp>
      <p:pic>
        <p:nvPicPr>
          <p:cNvPr id="54274" name="Picture 2" descr="http://sadikrzd.ru/uploads/posts/2013-11/1384224070_1378126230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6632"/>
            <a:ext cx="835778" cy="52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Заголовок 1"/>
          <p:cNvSpPr>
            <a:spLocks/>
          </p:cNvSpPr>
          <p:nvPr/>
        </p:nvSpPr>
        <p:spPr bwMode="auto">
          <a:xfrm>
            <a:off x="467544" y="1412776"/>
            <a:ext cx="30257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Театр «Рукавички</a:t>
            </a:r>
          </a:p>
        </p:txBody>
      </p:sp>
      <p:sp>
        <p:nvSpPr>
          <p:cNvPr id="54276" name="Заголовок 1"/>
          <p:cNvSpPr>
            <a:spLocks/>
          </p:cNvSpPr>
          <p:nvPr/>
        </p:nvSpPr>
        <p:spPr bwMode="auto">
          <a:xfrm>
            <a:off x="6156176" y="1268760"/>
            <a:ext cx="31305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000" b="1" dirty="0">
                <a:solidFill>
                  <a:schemeClr val="accent1"/>
                </a:solidFill>
                <a:latin typeface="Calibri" pitchFamily="34" charset="0"/>
              </a:rPr>
              <a:t>   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Пальчиковый театр</a:t>
            </a:r>
          </a:p>
        </p:txBody>
      </p:sp>
      <p:sp>
        <p:nvSpPr>
          <p:cNvPr id="54277" name="Заголовок 1"/>
          <p:cNvSpPr>
            <a:spLocks/>
          </p:cNvSpPr>
          <p:nvPr/>
        </p:nvSpPr>
        <p:spPr bwMode="auto">
          <a:xfrm>
            <a:off x="0" y="4149725"/>
            <a:ext cx="332263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dirty="0">
                <a:latin typeface="Calibri" pitchFamily="34" charset="0"/>
              </a:rPr>
              <a:t>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Театр на палочке</a:t>
            </a:r>
          </a:p>
        </p:txBody>
      </p:sp>
      <p:sp>
        <p:nvSpPr>
          <p:cNvPr id="54278" name="Заголовок 1"/>
          <p:cNvSpPr>
            <a:spLocks/>
          </p:cNvSpPr>
          <p:nvPr/>
        </p:nvSpPr>
        <p:spPr bwMode="auto">
          <a:xfrm>
            <a:off x="5436096" y="4149080"/>
            <a:ext cx="33226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Театр «Киндер игрушки»</a:t>
            </a:r>
          </a:p>
        </p:txBody>
      </p:sp>
      <p:pic>
        <p:nvPicPr>
          <p:cNvPr id="54279" name="Picture 2" descr="D:\ВСЕ ДЛЯ САДА\ФОТОГРАФИИ\10590223\PICT4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797152"/>
            <a:ext cx="2770188" cy="171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2" descr="D:\ВСЕ ДЛЯ САДА\ФОТОГРАФИИ\10381031\PICT3506.JPG"/>
          <p:cNvPicPr>
            <a:picLocks noChangeAspect="1" noChangeArrowheads="1"/>
          </p:cNvPicPr>
          <p:nvPr/>
        </p:nvPicPr>
        <p:blipFill>
          <a:blip r:embed="rId4" cstate="print"/>
          <a:srcRect l="1071" t="16071" r="6465"/>
          <a:stretch>
            <a:fillRect/>
          </a:stretch>
        </p:blipFill>
        <p:spPr bwMode="auto">
          <a:xfrm>
            <a:off x="4572000" y="1628800"/>
            <a:ext cx="19431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3" descr="C:\Users\210\Desktop\аттестация\театр гр№3\IMG_0388.JPG"/>
          <p:cNvPicPr>
            <a:picLocks noChangeAspect="1" noChangeArrowheads="1"/>
          </p:cNvPicPr>
          <p:nvPr/>
        </p:nvPicPr>
        <p:blipFill>
          <a:blip r:embed="rId5" cstate="print"/>
          <a:srcRect l="11169" r="10683" b="14272"/>
          <a:stretch>
            <a:fillRect/>
          </a:stretch>
        </p:blipFill>
        <p:spPr bwMode="auto">
          <a:xfrm>
            <a:off x="4572000" y="2708920"/>
            <a:ext cx="1944687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2"/>
          <p:cNvPicPr>
            <a:picLocks noChangeAspect="1" noChangeArrowheads="1"/>
          </p:cNvPicPr>
          <p:nvPr/>
        </p:nvPicPr>
        <p:blipFill>
          <a:blip r:embed="rId6" cstate="print"/>
          <a:srcRect t="8296" b="23764"/>
          <a:stretch>
            <a:fillRect/>
          </a:stretch>
        </p:blipFill>
        <p:spPr bwMode="auto">
          <a:xfrm>
            <a:off x="6588224" y="1772816"/>
            <a:ext cx="2120265" cy="21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3" name="Picture 2" descr="D:\ВСЕ ДЛЯ САДА\ФОТОГРАФИИ\10590223\PICT49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261" t="33063" r="1790" b="12901"/>
          <a:stretch>
            <a:fillRect/>
          </a:stretch>
        </p:blipFill>
        <p:spPr bwMode="auto">
          <a:xfrm>
            <a:off x="467544" y="1916832"/>
            <a:ext cx="34559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2" descr="D:\ВСЕ ДЛЯ САДА\ФОТОГРАФИИ\10590223\PICT4946.JPG"/>
          <p:cNvPicPr>
            <a:picLocks noChangeAspect="1" noChangeArrowheads="1"/>
          </p:cNvPicPr>
          <p:nvPr/>
        </p:nvPicPr>
        <p:blipFill>
          <a:blip r:embed="rId9" cstate="print"/>
          <a:srcRect l="15091" r="12108" b="15398"/>
          <a:stretch>
            <a:fillRect/>
          </a:stretch>
        </p:blipFill>
        <p:spPr bwMode="auto">
          <a:xfrm>
            <a:off x="467544" y="4797152"/>
            <a:ext cx="1819001" cy="175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2"/>
          <p:cNvPicPr>
            <a:picLocks noChangeAspect="1" noChangeArrowheads="1"/>
          </p:cNvPicPr>
          <p:nvPr/>
        </p:nvPicPr>
        <p:blipFill>
          <a:blip r:embed="rId10" cstate="print"/>
          <a:srcRect l="3906" t="18236" r="14471" b="6215"/>
          <a:stretch>
            <a:fillRect/>
          </a:stretch>
        </p:blipFill>
        <p:spPr bwMode="auto">
          <a:xfrm>
            <a:off x="2267744" y="4797152"/>
            <a:ext cx="2808287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6" name="Line 24"/>
          <p:cNvSpPr>
            <a:spLocks noChangeShapeType="1"/>
          </p:cNvSpPr>
          <p:nvPr/>
        </p:nvSpPr>
        <p:spPr bwMode="auto">
          <a:xfrm flipH="1">
            <a:off x="2411760" y="836712"/>
            <a:ext cx="647700" cy="576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4287" name="Line 25"/>
          <p:cNvSpPr>
            <a:spLocks noChangeShapeType="1"/>
          </p:cNvSpPr>
          <p:nvPr/>
        </p:nvSpPr>
        <p:spPr bwMode="auto">
          <a:xfrm>
            <a:off x="5868144" y="908720"/>
            <a:ext cx="576262" cy="5762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4288" name="Line 26"/>
          <p:cNvSpPr>
            <a:spLocks noChangeShapeType="1"/>
          </p:cNvSpPr>
          <p:nvPr/>
        </p:nvSpPr>
        <p:spPr bwMode="auto">
          <a:xfrm flipH="1">
            <a:off x="3275856" y="4005064"/>
            <a:ext cx="215900" cy="647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4289" name="Line 27"/>
          <p:cNvSpPr>
            <a:spLocks noChangeShapeType="1"/>
          </p:cNvSpPr>
          <p:nvPr/>
        </p:nvSpPr>
        <p:spPr bwMode="auto">
          <a:xfrm flipV="1">
            <a:off x="3995936" y="1268760"/>
            <a:ext cx="215900" cy="7921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90" name="Line 28"/>
          <p:cNvSpPr>
            <a:spLocks noChangeShapeType="1"/>
          </p:cNvSpPr>
          <p:nvPr/>
        </p:nvSpPr>
        <p:spPr bwMode="auto">
          <a:xfrm>
            <a:off x="6516216" y="4077072"/>
            <a:ext cx="216024" cy="36004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4291" name="Line 29"/>
          <p:cNvSpPr>
            <a:spLocks noChangeShapeType="1"/>
          </p:cNvSpPr>
          <p:nvPr/>
        </p:nvSpPr>
        <p:spPr bwMode="auto">
          <a:xfrm flipH="1" flipV="1">
            <a:off x="5220072" y="1196752"/>
            <a:ext cx="144016" cy="36004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87824" y="764704"/>
            <a:ext cx="381635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Виды театров:</a:t>
            </a:r>
          </a:p>
        </p:txBody>
      </p:sp>
      <p:pic>
        <p:nvPicPr>
          <p:cNvPr id="55298" name="Picture 2" descr="http://sadikrzd.ru/uploads/posts/2013-11/1384224070_1378126230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1079798" cy="67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Заголовок 1"/>
          <p:cNvSpPr>
            <a:spLocks/>
          </p:cNvSpPr>
          <p:nvPr/>
        </p:nvSpPr>
        <p:spPr bwMode="auto">
          <a:xfrm>
            <a:off x="467544" y="1556792"/>
            <a:ext cx="30257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Театр «Шапочек»</a:t>
            </a:r>
          </a:p>
        </p:txBody>
      </p:sp>
      <p:sp>
        <p:nvSpPr>
          <p:cNvPr id="55300" name="Заголовок 1"/>
          <p:cNvSpPr>
            <a:spLocks/>
          </p:cNvSpPr>
          <p:nvPr/>
        </p:nvSpPr>
        <p:spPr bwMode="auto">
          <a:xfrm>
            <a:off x="5364163" y="1628775"/>
            <a:ext cx="31305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  <a:latin typeface="Calibri" pitchFamily="34" charset="0"/>
              </a:rPr>
              <a:t>             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Театр Бибабо</a:t>
            </a:r>
          </a:p>
        </p:txBody>
      </p:sp>
      <p:sp>
        <p:nvSpPr>
          <p:cNvPr id="55301" name="Заголовок 1"/>
          <p:cNvSpPr>
            <a:spLocks/>
          </p:cNvSpPr>
          <p:nvPr/>
        </p:nvSpPr>
        <p:spPr bwMode="auto">
          <a:xfrm>
            <a:off x="323528" y="4725144"/>
            <a:ext cx="24495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dirty="0">
                <a:latin typeface="Calibri" pitchFamily="34" charset="0"/>
              </a:rPr>
              <a:t>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Теневой театр</a:t>
            </a:r>
          </a:p>
        </p:txBody>
      </p:sp>
      <p:sp>
        <p:nvSpPr>
          <p:cNvPr id="55302" name="Заголовок 1"/>
          <p:cNvSpPr>
            <a:spLocks/>
          </p:cNvSpPr>
          <p:nvPr/>
        </p:nvSpPr>
        <p:spPr bwMode="auto">
          <a:xfrm>
            <a:off x="6335713" y="4509120"/>
            <a:ext cx="28082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Театр ложек</a:t>
            </a:r>
          </a:p>
        </p:txBody>
      </p:sp>
      <p:sp>
        <p:nvSpPr>
          <p:cNvPr id="55303" name="Line 11"/>
          <p:cNvSpPr>
            <a:spLocks noChangeShapeType="1"/>
          </p:cNvSpPr>
          <p:nvPr/>
        </p:nvSpPr>
        <p:spPr bwMode="auto">
          <a:xfrm flipH="1">
            <a:off x="2124075" y="692150"/>
            <a:ext cx="2447925" cy="9366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55304" name="Picture 2" descr="D:\ВСЕ ДЛЯ САДА\ФОТОГРАФИИ\10590223\PICT4950.JPG"/>
          <p:cNvPicPr>
            <a:picLocks noChangeAspect="1" noChangeArrowheads="1"/>
          </p:cNvPicPr>
          <p:nvPr/>
        </p:nvPicPr>
        <p:blipFill>
          <a:blip r:embed="rId3" cstate="print"/>
          <a:srcRect l="18698" t="-4144" r="11937" b="4144"/>
          <a:stretch>
            <a:fillRect/>
          </a:stretch>
        </p:blipFill>
        <p:spPr bwMode="auto">
          <a:xfrm>
            <a:off x="467544" y="1772816"/>
            <a:ext cx="19081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2" descr="D:\ВСЕ ДЛЯ САДА\ФОТОГРАФИИ\10381031\PICT3496.JPG"/>
          <p:cNvPicPr>
            <a:picLocks noChangeAspect="1" noChangeArrowheads="1"/>
          </p:cNvPicPr>
          <p:nvPr/>
        </p:nvPicPr>
        <p:blipFill>
          <a:blip r:embed="rId4" cstate="print"/>
          <a:srcRect t="10332" b="1680"/>
          <a:stretch>
            <a:fillRect/>
          </a:stretch>
        </p:blipFill>
        <p:spPr bwMode="auto">
          <a:xfrm>
            <a:off x="1835696" y="3356992"/>
            <a:ext cx="223202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2" descr="C:\Users\210\Desktop\аттестация\театр гр№3\IMG_0373.JPG"/>
          <p:cNvPicPr>
            <a:picLocks noChangeAspect="1" noChangeArrowheads="1"/>
          </p:cNvPicPr>
          <p:nvPr/>
        </p:nvPicPr>
        <p:blipFill>
          <a:blip r:embed="rId5" cstate="print"/>
          <a:srcRect l="4372" r="10320" b="14407"/>
          <a:stretch>
            <a:fillRect/>
          </a:stretch>
        </p:blipFill>
        <p:spPr bwMode="auto">
          <a:xfrm>
            <a:off x="4139953" y="3332724"/>
            <a:ext cx="2232248" cy="149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2" descr="D:\ВСЕ ДЛЯ САДА\ФОТОГРАФИИ\10590223\PICT4958.JPG"/>
          <p:cNvPicPr>
            <a:picLocks noChangeAspect="1" noChangeArrowheads="1"/>
          </p:cNvPicPr>
          <p:nvPr/>
        </p:nvPicPr>
        <p:blipFill>
          <a:blip r:embed="rId6" cstate="print"/>
          <a:srcRect l="2003" t="5283" r="2603" b="13724"/>
          <a:stretch>
            <a:fillRect/>
          </a:stretch>
        </p:blipFill>
        <p:spPr bwMode="auto">
          <a:xfrm>
            <a:off x="6012160" y="2132856"/>
            <a:ext cx="2665412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8" name="Picture 3" descr="D:\ВСЕ ДЛЯ САДА\ФОТОГРАФИИ\10590223\PICT49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5157192"/>
            <a:ext cx="2673845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Picture 2" descr="D:\ВСЕ ДЛЯ САДА\ФОТОГРАФИИ\10590223\PICT4945.JPG"/>
          <p:cNvPicPr>
            <a:picLocks noChangeAspect="1" noChangeArrowheads="1"/>
          </p:cNvPicPr>
          <p:nvPr/>
        </p:nvPicPr>
        <p:blipFill>
          <a:blip r:embed="rId8" cstate="print"/>
          <a:srcRect l="2060" t="2287" r="11966" b="-2"/>
          <a:stretch>
            <a:fillRect/>
          </a:stretch>
        </p:blipFill>
        <p:spPr bwMode="auto">
          <a:xfrm>
            <a:off x="3761997" y="5013176"/>
            <a:ext cx="198063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0" name="Picture 2" descr="C:\Users\210\Desktop\аттестация\театр гр№3\IMG_0395.JPG"/>
          <p:cNvPicPr>
            <a:picLocks noChangeAspect="1" noChangeArrowheads="1"/>
          </p:cNvPicPr>
          <p:nvPr/>
        </p:nvPicPr>
        <p:blipFill>
          <a:blip r:embed="rId9" cstate="print"/>
          <a:srcRect l="3748" t="34996"/>
          <a:stretch>
            <a:fillRect/>
          </a:stretch>
        </p:blipFill>
        <p:spPr bwMode="auto">
          <a:xfrm>
            <a:off x="5724128" y="5013176"/>
            <a:ext cx="2949575" cy="147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1" name="Line 24"/>
          <p:cNvSpPr>
            <a:spLocks noChangeShapeType="1"/>
          </p:cNvSpPr>
          <p:nvPr/>
        </p:nvSpPr>
        <p:spPr bwMode="auto">
          <a:xfrm>
            <a:off x="4787900" y="692150"/>
            <a:ext cx="2305050" cy="10810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12" name="Line 25"/>
          <p:cNvSpPr>
            <a:spLocks noChangeShapeType="1"/>
          </p:cNvSpPr>
          <p:nvPr/>
        </p:nvSpPr>
        <p:spPr bwMode="auto">
          <a:xfrm flipH="1">
            <a:off x="611188" y="4005263"/>
            <a:ext cx="1223962" cy="7921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13" name="Line 26"/>
          <p:cNvSpPr>
            <a:spLocks noChangeShapeType="1"/>
          </p:cNvSpPr>
          <p:nvPr/>
        </p:nvSpPr>
        <p:spPr bwMode="auto">
          <a:xfrm>
            <a:off x="6516216" y="3573016"/>
            <a:ext cx="864096" cy="936104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314" name="Line 28"/>
          <p:cNvSpPr>
            <a:spLocks noChangeShapeType="1"/>
          </p:cNvSpPr>
          <p:nvPr/>
        </p:nvSpPr>
        <p:spPr bwMode="auto">
          <a:xfrm flipV="1">
            <a:off x="2700338" y="1196975"/>
            <a:ext cx="1800225" cy="18716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5315" name="Line 29"/>
          <p:cNvSpPr>
            <a:spLocks noChangeShapeType="1"/>
          </p:cNvSpPr>
          <p:nvPr/>
        </p:nvSpPr>
        <p:spPr bwMode="auto">
          <a:xfrm>
            <a:off x="4643438" y="1196975"/>
            <a:ext cx="1512887" cy="20161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1115616" y="274637"/>
            <a:ext cx="6912372" cy="92233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Маркеры игрового пространства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 t="40524" r="6007" b="4504"/>
          <a:stretch>
            <a:fillRect/>
          </a:stretch>
        </p:blipFill>
        <p:spPr bwMode="auto">
          <a:xfrm>
            <a:off x="467544" y="1412776"/>
            <a:ext cx="2448272" cy="214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309042"/>
            <a:ext cx="2085776" cy="298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3" descr="C:\Users\210\Desktop\аттестация\театр гр№3\IMG_0379.JPG"/>
          <p:cNvPicPr>
            <a:picLocks noChangeAspect="1" noChangeArrowheads="1"/>
          </p:cNvPicPr>
          <p:nvPr/>
        </p:nvPicPr>
        <p:blipFill>
          <a:blip r:embed="rId4" cstate="print"/>
          <a:srcRect l="4372" t="4858" r="24426" b="19591"/>
          <a:stretch>
            <a:fillRect/>
          </a:stretch>
        </p:blipFill>
        <p:spPr bwMode="auto">
          <a:xfrm>
            <a:off x="6084168" y="4340340"/>
            <a:ext cx="2591494" cy="216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" descr="F:\18дек=)\DSC06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484784"/>
            <a:ext cx="2376264" cy="288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2" descr="F:\18дек=)\DSC06352.JPG"/>
          <p:cNvPicPr>
            <a:picLocks noChangeAspect="1" noChangeArrowheads="1"/>
          </p:cNvPicPr>
          <p:nvPr/>
        </p:nvPicPr>
        <p:blipFill>
          <a:blip r:embed="rId6" cstate="print"/>
          <a:srcRect t="18617" b="5856"/>
          <a:stretch>
            <a:fillRect/>
          </a:stretch>
        </p:blipFill>
        <p:spPr bwMode="auto">
          <a:xfrm>
            <a:off x="2915815" y="4365104"/>
            <a:ext cx="3169473" cy="210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C:\Users\210\Desktop\аттестация\театр гр№3\IMG_0362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t="15921" b="8212"/>
          <a:stretch>
            <a:fillRect/>
          </a:stretch>
        </p:blipFill>
        <p:spPr>
          <a:xfrm>
            <a:off x="467544" y="3356992"/>
            <a:ext cx="2526788" cy="318717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5184775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Родной </a:t>
            </a: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язык является благодатной и естественной почвой для развития мыслительных способностей человека, расширяется его культура. Это особенно важно помнить как педагогам, так и родителям. </a:t>
            </a:r>
          </a:p>
          <a:p>
            <a:pPr eaLnBrk="1" hangingPunct="1">
              <a:buFont typeface="Arial" charset="0"/>
              <a:buNone/>
            </a:pPr>
            <a:r>
              <a:rPr lang="ru-RU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charset="0"/>
              </a:rPr>
              <a:t>         </a:t>
            </a: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Увлекаясь </a:t>
            </a:r>
            <a:r>
              <a:rPr lang="ru-RU" sz="2400" dirty="0" err="1" smtClean="0">
                <a:solidFill>
                  <a:srgbClr val="002060"/>
                </a:solidFill>
                <a:latin typeface="Arial" charset="0"/>
              </a:rPr>
              <a:t>потешками</a:t>
            </a: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, присказками, приговорками,  детский ум быстро привыкает к простоте эстетических требований и чистоте нравственных побуждений, узнаёт, что такое истинно народный язык, знакомится с меткими выражениями и художественно верными описаниями природы и явлениями окружающей жизни.</a:t>
            </a:r>
          </a:p>
          <a:p>
            <a:pPr eaLnBrk="1" hangingPunct="1"/>
            <a:endParaRPr lang="ru-RU" dirty="0" smtClean="0">
              <a:solidFill>
                <a:schemeClr val="accent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594147" y="476672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Маркер игрового пространства</a:t>
            </a:r>
            <a:b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«Русская изба»</a:t>
            </a:r>
          </a:p>
        </p:txBody>
      </p:sp>
      <p:pic>
        <p:nvPicPr>
          <p:cNvPr id="57346" name="Picture 2" descr="C:\Users\210\Desktop\ясли фото\IMG_2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751"/>
          <a:stretch>
            <a:fillRect/>
          </a:stretch>
        </p:blipFill>
        <p:spPr>
          <a:xfrm>
            <a:off x="467544" y="1628800"/>
            <a:ext cx="4186991" cy="3168352"/>
          </a:xfrm>
        </p:spPr>
      </p:pic>
      <p:pic>
        <p:nvPicPr>
          <p:cNvPr id="57347" name="Picture 3" descr="C:\Users\210\Desktop\ясли фото\IMG_2604.JPG"/>
          <p:cNvPicPr>
            <a:picLocks noChangeAspect="1" noChangeArrowheads="1"/>
          </p:cNvPicPr>
          <p:nvPr/>
        </p:nvPicPr>
        <p:blipFill>
          <a:blip r:embed="rId3" cstate="print"/>
          <a:srcRect l="8292"/>
          <a:stretch>
            <a:fillRect/>
          </a:stretch>
        </p:blipFill>
        <p:spPr bwMode="auto">
          <a:xfrm>
            <a:off x="4600256" y="3429000"/>
            <a:ext cx="4112068" cy="31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480175" cy="72037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Взаимодействие с родителями</a:t>
            </a:r>
          </a:p>
        </p:txBody>
      </p:sp>
      <p:sp>
        <p:nvSpPr>
          <p:cNvPr id="59394" name="Объект 2"/>
          <p:cNvSpPr>
            <a:spLocks noGrp="1"/>
          </p:cNvSpPr>
          <p:nvPr>
            <p:ph idx="1"/>
          </p:nvPr>
        </p:nvSpPr>
        <p:spPr>
          <a:xfrm>
            <a:off x="2555776" y="1124744"/>
            <a:ext cx="4032250" cy="648072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Консультации, мастер –классы,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презентации</a:t>
            </a:r>
          </a:p>
        </p:txBody>
      </p:sp>
      <p:sp>
        <p:nvSpPr>
          <p:cNvPr id="59395" name="Прямоугольник 3"/>
          <p:cNvSpPr>
            <a:spLocks noChangeArrowheads="1"/>
          </p:cNvSpPr>
          <p:nvPr/>
        </p:nvSpPr>
        <p:spPr bwMode="auto">
          <a:xfrm>
            <a:off x="827088" y="2997200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tabLst>
                <a:tab pos="742950" algn="l"/>
              </a:tabLst>
            </a:pPr>
            <a:endParaRPr lang="ru-RU" sz="1200">
              <a:latin typeface="Calibri" pitchFamily="34" charset="0"/>
            </a:endParaRPr>
          </a:p>
        </p:txBody>
      </p:sp>
      <p:pic>
        <p:nvPicPr>
          <p:cNvPr id="59396" name="Picture 2" descr="C:\Users\210\Desktop\ясли фото\IMG_2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84784"/>
            <a:ext cx="3240088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 descr="C:\Users\210\Desktop\Новая папка (3)\IMG_2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3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34893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2" descr="F:\фото из сада\SAM_04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1868" t="14547" r="3125" b="4196"/>
          <a:stretch>
            <a:fillRect/>
          </a:stretch>
        </p:blipFill>
        <p:spPr bwMode="auto">
          <a:xfrm>
            <a:off x="2915816" y="4005064"/>
            <a:ext cx="3096344" cy="251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2"/>
          <p:cNvSpPr>
            <a:spLocks noGrp="1"/>
          </p:cNvSpPr>
          <p:nvPr>
            <p:ph type="title"/>
          </p:nvPr>
        </p:nvSpPr>
        <p:spPr>
          <a:xfrm>
            <a:off x="1403648" y="0"/>
            <a:ext cx="7024744" cy="11430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Родители для детей</a:t>
            </a: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0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8" name="Picture 2" descr="F:\аттестация\DSC06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67544" y="1412776"/>
            <a:ext cx="2479824" cy="1649735"/>
          </a:xfrm>
        </p:spPr>
      </p:pic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307304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2555776" y="1052736"/>
            <a:ext cx="48244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</a:rPr>
              <a:t>Участие в открытых </a:t>
            </a:r>
            <a:r>
              <a:rPr lang="ru-RU" b="1" dirty="0" smtClean="0">
                <a:solidFill>
                  <a:srgbClr val="002060"/>
                </a:solidFill>
              </a:rPr>
              <a:t>мероприятиях</a:t>
            </a:r>
          </a:p>
          <a:p>
            <a:pPr algn="ctr">
              <a:spcBef>
                <a:spcPct val="500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Показ </a:t>
            </a:r>
            <a:r>
              <a:rPr lang="ru-RU" b="1" dirty="0" smtClean="0">
                <a:solidFill>
                  <a:srgbClr val="002060"/>
                </a:solidFill>
              </a:rPr>
              <a:t>сказок</a:t>
            </a:r>
          </a:p>
          <a:p>
            <a:pPr algn="ctr">
              <a:spcBef>
                <a:spcPct val="50000"/>
              </a:spcBef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0424" name="Рисунок 3" descr="F:\2008-2013 год\Ирина Валерьевна\дет.сад апрель 2008\фотки из дет.сада 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84168" y="1419225"/>
            <a:ext cx="25209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Объект 7" descr="F:\2008-2013 год\Ирина Валерьевна\дет.сад апрель 2008\фотки из дет.сада 016.jpg"/>
          <p:cNvPicPr>
            <a:picLocks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2996952"/>
            <a:ext cx="338504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Рисунок 6" descr="F:\2008-2013 год\Ирина Валерьевна\дет.сад апрель 2008\фотки из дет.сада 00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20272" y="4653136"/>
            <a:ext cx="1654894" cy="194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4797152"/>
            <a:ext cx="226695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Прямоугольник 3"/>
          <p:cNvSpPr>
            <a:spLocks noChangeArrowheads="1"/>
          </p:cNvSpPr>
          <p:nvPr/>
        </p:nvSpPr>
        <p:spPr bwMode="auto">
          <a:xfrm>
            <a:off x="611560" y="836712"/>
            <a:ext cx="799288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itchFamily="34" charset="0"/>
              </a:rPr>
              <a:t> </a:t>
            </a:r>
            <a:endParaRPr lang="ru-RU" sz="20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Calibri" pitchFamily="34" charset="0"/>
              </a:rPr>
              <a:t>            </a:t>
            </a:r>
            <a:r>
              <a:rPr lang="ru-RU" sz="2000" dirty="0" smtClean="0">
                <a:latin typeface="Calibri" pitchFamily="34" charset="0"/>
              </a:rPr>
              <a:t>Многолетний </a:t>
            </a:r>
            <a:r>
              <a:rPr lang="ru-RU" sz="2000" dirty="0">
                <a:latin typeface="Calibri" pitchFamily="34" charset="0"/>
              </a:rPr>
              <a:t>опыт позволяет утверждать, что </a:t>
            </a:r>
            <a:r>
              <a:rPr lang="ru-RU" sz="2000" dirty="0" smtClean="0">
                <a:latin typeface="Calibri" pitchFamily="34" charset="0"/>
              </a:rPr>
              <a:t>народное творчество, особенно фольклор </a:t>
            </a:r>
            <a:r>
              <a:rPr lang="ru-RU" sz="2000" dirty="0">
                <a:latin typeface="Calibri" pitchFamily="34" charset="0"/>
              </a:rPr>
              <a:t>играет существенную роль в процессе </a:t>
            </a:r>
            <a:r>
              <a:rPr lang="ru-RU" sz="2000" dirty="0" smtClean="0">
                <a:latin typeface="Calibri" pitchFamily="34" charset="0"/>
              </a:rPr>
              <a:t>развития </a:t>
            </a:r>
            <a:r>
              <a:rPr lang="ru-RU" sz="2000" dirty="0">
                <a:latin typeface="Calibri" pitchFamily="34" charset="0"/>
              </a:rPr>
              <a:t>детей раннего возраста.</a:t>
            </a:r>
          </a:p>
          <a:p>
            <a:r>
              <a:rPr lang="ru-RU" sz="2000" dirty="0" smtClean="0">
                <a:latin typeface="Calibri" pitchFamily="34" charset="0"/>
              </a:rPr>
              <a:t>            Общение </a:t>
            </a:r>
            <a:r>
              <a:rPr lang="ru-RU" sz="2000" dirty="0">
                <a:latin typeface="Calibri" pitchFamily="34" charset="0"/>
              </a:rPr>
              <a:t>взрослого с ребёнком этого возраста отличается особенной эмоциональностью. Через художественные образы происходит знакомство ребёнка с окружающим миром, закладывается тот фундамент познавательной деятельности, на котором будет строиться дальнейшее постижение и тайны природы, и величие человеческого духа. </a:t>
            </a:r>
            <a:r>
              <a:rPr lang="ru-RU" sz="2000" dirty="0" smtClean="0">
                <a:latin typeface="Calibri" pitchFamily="34" charset="0"/>
              </a:rPr>
              <a:t>И особенно важно, что использование малых фольклорных форм приобщает малышей с раннего детства к </a:t>
            </a:r>
            <a:r>
              <a:rPr lang="ru-RU" sz="2000" dirty="0" smtClean="0"/>
              <a:t>культурному </a:t>
            </a:r>
            <a:r>
              <a:rPr lang="ru-RU" sz="2000" dirty="0" smtClean="0"/>
              <a:t>достоянию своего народа, своей </a:t>
            </a:r>
            <a:r>
              <a:rPr lang="ru-RU" sz="2000" dirty="0" smtClean="0"/>
              <a:t>нации</a:t>
            </a:r>
            <a:r>
              <a:rPr lang="ru-RU" sz="2000" dirty="0" smtClean="0"/>
              <a:t>.</a:t>
            </a:r>
            <a:endParaRPr lang="ru-RU" sz="2000" dirty="0" smtClean="0">
              <a:latin typeface="Calibri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</a:rPr>
              <a:t>Это </a:t>
            </a:r>
            <a:r>
              <a:rPr lang="ru-RU" sz="2000" dirty="0">
                <a:solidFill>
                  <a:srgbClr val="C00000"/>
                </a:solidFill>
                <a:latin typeface="Calibri" pitchFamily="34" charset="0"/>
              </a:rPr>
              <a:t>только начало </a:t>
            </a:r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</a:rPr>
              <a:t>их жизненного </a:t>
            </a:r>
            <a:r>
              <a:rPr lang="ru-RU" sz="2000" dirty="0">
                <a:solidFill>
                  <a:srgbClr val="C00000"/>
                </a:solidFill>
                <a:latin typeface="Calibri" pitchFamily="34" charset="0"/>
              </a:rPr>
              <a:t>пути . </a:t>
            </a:r>
            <a:endParaRPr lang="ru-RU" sz="2000" dirty="0" smtClean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</a:rPr>
              <a:t>И </a:t>
            </a:r>
            <a:r>
              <a:rPr lang="ru-RU" sz="2000" dirty="0">
                <a:solidFill>
                  <a:srgbClr val="C00000"/>
                </a:solidFill>
                <a:latin typeface="Calibri" pitchFamily="34" charset="0"/>
              </a:rPr>
              <a:t>пусть же в самом начале этот путь будет освещён солнцем народного поэтичного творчества!</a:t>
            </a:r>
          </a:p>
        </p:txBody>
      </p:sp>
    </p:spTree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1"/>
          <p:cNvSpPr txBox="1">
            <a:spLocks noChangeArrowheads="1"/>
          </p:cNvSpPr>
          <p:nvPr/>
        </p:nvSpPr>
        <p:spPr bwMode="auto">
          <a:xfrm>
            <a:off x="0" y="2781300"/>
            <a:ext cx="88931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Благодарю за внимание!</a:t>
            </a:r>
          </a:p>
        </p:txBody>
      </p:sp>
      <p:pic>
        <p:nvPicPr>
          <p:cNvPr id="3" name="Picture 2" descr="http://madou62.ucoz.ru/images/prive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7472" y="4365104"/>
            <a:ext cx="2160240" cy="170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ъект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Расширение словарного запаса речи младших дошкольников  помогают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произведения малого фольклора, а театрализованная деятельность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раскрашивает 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их яркими красками  эмоциональных впечатлений.</a:t>
            </a:r>
          </a:p>
          <a:p>
            <a:pPr eaLnBrk="1" hangingPunct="1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Именно фольклорные формы характеризуются богатством, яркостью и образностью речи. Малышей привлекает звучность, напевность, ритмичность и занимательность фольклора, вызывая желание повторить, запомнить, что в свою очередь, способствует  развитию речи.</a:t>
            </a:r>
          </a:p>
          <a:p>
            <a:pPr eaLnBrk="1" hangingPunct="1"/>
            <a:endParaRPr lang="ru-RU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539552" y="908720"/>
            <a:ext cx="567176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Цель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выявить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влияние русского  народного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творчества 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через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театрализованную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деятельность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детьми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раннего возраста 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s://encrypted-tbn1.gstatic.com/images?q=tbn:ANd9GcROFaSDTci9VUunbDl7WLCeiTfA7VDnTnl7mtqTsv0CzP3BvA6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333375"/>
            <a:ext cx="2106612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539552" y="3429000"/>
            <a:ext cx="76327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Задачи: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Провести анализ научно-методической литературы и психолого-педагогической литературы по проблеме  влияния русского  фольклора на развитие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раннего возраста через театрализованную деятельность.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Систематизировать работу по повышению уровня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воспитательной работы детей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раннего возраста.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Выявить эффективность системы работы по  повышению уровня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патриотического воспитания детей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раннего возраста.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539552" y="476672"/>
            <a:ext cx="799326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Фольклор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и театрализованная деятельность в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воспитании детей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раннего возраста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 Фольклор с использованием театрализованной деятельности – неисчерпаемый источник развития чувств, переживаний и эмоциональных открытий ребенка, приобщение его к духовным богатствам.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В своей работе я осветила такие вопросы: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 1.Особенности развития детей раннего возраста.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 2. Влияние фольклора на развитие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детей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раннего возраста с использованием театрального искусства.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 3.Виды театра, используемые в работе с детьми раннего возраста.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 4.Домашний театр - одна из форм взаимодействия ДОУ с семьей</a:t>
            </a:r>
          </a:p>
        </p:txBody>
      </p:sp>
      <p:sp>
        <p:nvSpPr>
          <p:cNvPr id="20482" name="AutoShape 2" descr="data:image/jpeg;base64,/9j/4AAQSkZJRgABAQAAAQABAAD/2wCEAAkGBxQSEhQUExQVFBQXFxcYGBgWFBQaHBoYFh4ZGBgeHBccHCggHhomHBgZIjIkJykuLi4uGB8zODMsNygtLisBCgoKDg0OGxAQGywkICYtNCwyNy8sLCwvMjQvLCwwLywsLiwvLCwyLCwvNCw0LC8sLCwsLCwvLCwsLCwsLCwsLP/AABEIAL4BCgMBEQACEQEDEQH/xAAbAAACAwEBAQAAAAAAAAAAAAAABQMEBgIBB//EAEcQAAIBAgQDBAYJAgUCAwkAAAECEQMSAAQhMQUiQQYTUWEUMnGBkbEWI1JTcpKh0dIzQhVigsHwQ+EkY7Jzg5Sio7PC0/H/xAAcAQABBQEBAQAAAAAAAAAAAAAAAgMEBQYBBwj/xAA9EQABAwIDBQYFAwQCAQQDAAABAAIDBBEFITESQVFhcQYTgZGx8BQiocHRMlLhFSNC8TNikhYkcoIHssL/2gAMAwEAAhEDEQA/APova7tQaJ7qjHeRzNvbPQD7XyxaUNCJBtv09VRYpihgPdRfq3nh/Kw1XiNZjLVahPm7fvi5EMY0aPJZl1VM43Lz5ld5PMOzqrVHAJAPO374iYi8wUkssbQXNaSMuAUmgc6apjje82JAOZTvtDlrED03cRoRe2s+/fGH7JY5U1dU6nqiHXBINgLEbsgMiPTJajH8PbDTiaG7dkgHM5g+OoP8rP8ApNWJvqR43NHxx6D/AGdvY+Xa1tle3G2qyG3UbG3d1tL5281NkjWquFV3n8baD44h4nXUuHU5nmGWgFhcngFJoYaqsl7qNx4k3NgOKl4pSrUGAaoxkSCHb98RcFxelxWNz4mWLTYggb9D4p/E6OpoHNDpCQdCCd2qp+mVPvH/ADt++Lnu2cB5Kr+Il/cfMo9MqfeP+dv3wd2zgPJHxEv7j5lHplT7x/zt++Du2cB5I+Il/cfMo9MqfeP+dv3wd2zgPJHxEv7j5lHplT7x/wA7fvg7tnAeSPiJf3HzKPTKn3j/AJ2/fB3bOA8kfES/uPmUemVPvH/O374O7ZwHkj4iX9x8yj0yp94/52/fB3bOA8kfES/uPmUemVPvH/O374O7ZwHkj4iX9x8yj0yp94/52/fB3bOA8kfES/uPmUemVPvH/O374O7ZwHkj4iX9x8yj0yp94/52/fB3bOA8kfES/uPmUemVPvH/ADt++Du2cB5I+Il/cfMo9MqfeP8Anb98Hds4DyR8RL+4+ZR6ZU+8f87fvg7tnAeSPiJf3HzKPTKn3j/nb98Hds4DyR8RL+4+ZR6ZU+8f87fvg7tnAeSPiJf3HzKPTKn3j/nb98Hds4DyR8RL+4+ZR6ZU+8f87fvg7tnAeSPiJf3HzKPTKn3j/nb98Hds4DyR8RL+4+ZR6ZU+8f8AO374O7ZwHkj4iX9x8yj0yp94/wCdv3x3u2cB5I+Il/cfMo9MqfeP+dv3wd2zgPJHxEv7j5lHplT7x/zt++Od2zgPJHxEv7j5lAz1UbVHH+tv3wd0z9o8l0VEo/yPmVpOzXa10YJXYvTOlx1ZfaeoxX1eHtcNqMWPqrfD8YexwZMbt47x/C+hg4oVrV8d4kxevVOpJdz49TjVscyOJpcQBYa5Lz6cPlqH7IJJJ0z3qoRh4EHMKMQQbFMM/wAKeiquSCDG06HfGewrtFTYlPJTtaQW31tmL2P+ldV+DTUMTZtoHpfI6+yrucz3eZbXeQD7RjO4ZgxoMf2QPk2XOb0OVuoJt9d6va/Em1mDF5/VcNPW9/rquBmQuSt6s0frPyxJNDJJ2oMt8mtDvDZ2beJ+6jfEsjwEDeSW+O1f0+ym7OQiM50k7nwH/cnFf20dLVVkVHECSBew3lx/A8FN7MRMho5KmQ2BOp4D+SUu4zxDvnn+0aD98ars5gowul2HG73Zu+wHT1us5jWJiumBZ+huQ+58fRUMaBUyMCEYEIwIRgQjAhGBCMCEYEIwIRgQjAhGBCMCEYEIwIRgQjAhGBCMCEYEKpmczY6goriGNrrcsyoBjrAJ+IPQYYmZ3hDTpqrCif3Yc8DPT1v5/lTU6gOo9U7AmSp3tJ3IgEg+RB1EsRuc07DvA/bquVMTHN72MW4jhzHI/QqXD6gIx1CMCF9C4ZxZxRpDwpoPgBihmp2mRx5lbCmqniFg5D0Wd4TnEp1618C5mgnpBP8Az3Ypu12GVdbSxOp7uDcy0am4FiONs8tc01gVbBT1MrZTslxyJ0yJyJ3X8suiucX4elUXJAbxGx9uMrgGP1GFydzUXMe8HVvMX+o39VoMUwWOvj247B+47jyP53JPl6zspoMC3RfFSNvdONpWUVHBMzGIXho1dweDrb/sRoN51sc1maWqqZYn4ZMwuOg4tI0v/wBQfIcRkmGX4EAIdiSYkLEaefvOM1XdtZJJQ+miAtcAuuTY2voQBewyz0V5R9mI2RFszyb2JAyGWmovlc8OimfgKEQCwiSNZ1O/yGIkPbStjlMj2MdcAHIg2F7C4O653J6bs1SPjEbS4AEkZ3zNr6jkEp4nkqtMKh1QbR1J1188a/AcTw+umkqW5THMh24AAfKf25Z6G+uVlnMXoqymiZBe8QyFt5JJ+YceGo4Z3U1HI0adMmsecjRQdR8P/wCYhT4zildWCPDG2jBzcW5HibndwA+Y/QSo8KoaOn2643eRpfMcgBv4k5D6lNjdLIowIRgQvaFNqlRadNGd2uICjosBiSdAoJidp030xCqMQggvtOzGv2HX/ZVhTYZUVABaMjoT69PYV6rwHMnSkq1WBIYqQKakaEd65Us0yOVCAQQSCMUx7RsDrFoA5nPyt91cjs18v67npl6qpnMrVof1kCeYqU3An7VpJUebADUa4saXF6eoNgbHn+dFXVWCVMA2gNoDh+FHGLVU6MCEYEIwIRgQoxmE3vWPxD98NmaMGxcPMJ4U0xFwx1uhXSOGEggjxBBwsEHRNOaWmxFl1jq4jAhGBCMCEYEIwIXjGN8Jc4NBc42ASmsc9wa0XJTPLdnMzUCvCUqe81S1zDwCASv+qD5dcZnE+0kNO20Z8fwFp8O7Ouedqo8gfU/jzTCn2UovIq0tYI7xK1eRPgju6n3gDyxjn9sJQ/aaSetlo24PThuzsAdPzqlGa7KNQp1CjFrX0PMZpMLgSpmHpup0XQiNJgYv8P7TR1Fycha9uDhwvuPA5DPcq+qwfIbNr6cLg63tvHHXLik+eronKVqI4PMRVBYRrBps9qSBuackH1UOgewmrrKiTvpJ3FvAM+X/AMtm3kT/APIpitoqSKPu2RNvzdY+tz7yXQ4kgHLRVvOqTU+AJtH+kDGo7jazc4n35KlE4jyYxo8M/M5qWhUDl2VQqlhCjQCFRXgdBeH98+OHKdpa0jdfL31uoeIvD5AQM9kX65/ay2+Q/pU/wL8hiDJ+s9VbQf8AE3oPRZfNoTVcDcuwHtJOJ/eNjh23mwAuTwAGaoZGOkqCxouS6w8Spa2TrUdwy+YPzjFTT4phWKfI1zXng4Z+AcM/BWEtBiNANuzmji05eNvun3A6JFM1X1dtAYHqjHnfaqpjFT8DTjZjYb2Gm0deltLDfc71s8BhkfEKmc3e8a79kaDnfW/C3BXqeMw5aEq1TGGCUy4ozGXDqVbY4dpqmSnlbLGbEe/I7xvCZkY2VhY/MH3/AK4LF/4ae8ZGYCD1Ik9dBj2V/aFooY6iKJzy5t7NabA6EF1rCxvz5Lz6PBC+sfDJI1oB1JFyNRYanK3LmnuQydBBraT4sQcYDEMVxqteR87RwaHAfTM+K2FNhuHUrfk2SeLiCfrkPCyR8camas0oiNY2nyx6B2Wjro6G1be98trUDLXfre181i8ffSvqr09tM7aX5eFr2SyrSZhCG1tTMDZQWO/kCT5A4tcQqjTRB4G8BRsKo21UxY46An7fe63L0VoCtYCuiUkKiXKInKF6kh2qtr1Yk6SceR1uJvmlDWHK5Lr8b7zw0+2a9HjhDG6cgrWTBsAKd2AAAsggAbAQfD2Yz87vnuHbXNSGHLRQZvOgN3RAltFFRT3bn7F0EXETpvEkAwcS6SSaL+612Q1sbkc7cP8AVxcLjtk5ELLcT4YiIlWiCtNnZHpkz3VQFjA3hRDJAMcqRuTj1Ls7jDqg9zIbnd5X8iMxwWNx/C2MZ8RGLcfz1B80vxrVkVzUcDf/AJ1P6A44XAapTWF2im4dlKleoEpgAxJLbKBuzEdBsBux8ACcRKmrbA3aPgPe4KxoMNfVybDdN54fyUzr53J5PQIMzVG71ACAf8qeqvz8ScZapxKWU65fRemYV2WYxoIFuZ18/wALqj28zD/06UgeAxBNQ9XjsEgYPncoKnaqhXMZrLrdteBa49jiGHxw7DWyxm7T5KLVdmo5mWycOar53JhFFSm/e0WIAfQMrHZagGmvRhAJ0gGLtPh+JtqPkf8Aq9V5pjfZ6ShJe39Pp+R9QquLdZlGBCMCEYEIwIU3CKV+YN+lKlReq5BNx0blQgi1yAebcLeBBMjO4/IbMZfLhx68hw4nktT2bib88ls9OnTr9ua1OQVe8YWIGQKSwUbtcpVWiSBYRJJmY6EY8qxKaaSz3E2dew5A6+J9FuImtGQ3KxXrszrTp8ou5nP+UBiqjqdVBMiL9JM2ssoyym+LkGROy0cTnn0H1PJJe+7tkJg1QAgSATJAnUgROnvHxxWtDrXCWs5xfhwYhXpUyh5Q6AqynoLf91YHcDUgG5oqx8R7yGRwcM8zr4/YgjjlezMsLXjZe0EFYPieUejVNJ9w68w1ups0XDTTlDTpAKN0E49awrFmV1E2a9jcNdusSQPrfLqsTXUBpqhzALixcPAE/Q/RNkphQABAGgGLsAAWCzTnFxuVs8gPqqf4F+QxVSfrPVaWD/ib0HosxmkJq1LQZDttPicTi+JsQEpABG8ixy5qjdHK6dxiBJB3Xyz5Kds1mDuX+H/bFMzC8EDrtZH5j8q0diGMWsS//wAf4WjyTf8Ah6fkIPtG+PK8Yj2MUmH/AGJHQ5j6Le4S7apoj/1A8QLH6rumcVzwrJwVpGwwQmSF2XwmyTsrLcZy/eVyFKgwBBMSceqdnMQFBg7ZJWvLbuN2i9hffnlnfksVjNCazENiNzQ7ZGRNiddMs8rKhnuHPSi8CDsQcaPCsdpMT2hATduoIsfuPqqHEMJqKGxltY7wf9FUazQNASZAAAkksQAI66kYsamcQQulO4E55DxO5RKSA1EzYhvNk7ynDloRVanz+tDVEZtBrMU4WAdbTbqZJG/klVjlXWPcO8y0yaQOVs8+VxtcM16ZT4bBStAY3zNz5/jJaLL1namGNIK8SEZxInoWAIB8YkeeMzIxgkLdu43m32vn9FPzteyXUOLtLFrlKH62lUFOVTluZHQCQl6kzMgj7Skz5cPAY1zbFrv0ube1/wBrgdCfDxzTIebqxnnSq3dPbalRTULEAKiqrksTtJYJ482mxib2fpHuqGy2+XZN/G7beP2KJni1ki4xlGpUwS4YVy4nvLgzUK1E02HS56KMzAQAQ8DmJxt8LoWw1Mfd7ifL5iPLTpbgFSYxJajk2uH3ASuMbVeerxlHX/nX/YfDHCBvXQ4jRNsuopZUqMzl6FeoLjTeogNsfVq5m5GCxoAQCzyCW0weMV7zJdsbnN0+UE2C9NwWOOia0PsTqc9Sdf4Wby/Z3NVleoKegBPMy85HRIm4nodFPjimlxSljcGl2Z5adb2t015LcuxmnaBsAnjutx6nplzTnsL2ko5ZGFRZu1BjFjG/u3G4TeKUMlUWujOSzvGs2tWs7qIBOgwgK1pYnRRBrjmp+A8S7trH5qTi11k6g6H2e3DjHFh2go2I0TKmItcEzq0SjMhNxUxPiIBU+0qVMeeN3Rz9/C16+f8AE6M0lU+Hgcui5jElQERgQiMCERgQrvB6YeoaTerV7pWEkTTLGnUUEagkVh7gfDGexphMkTiMsx45EehWq7NvGzK3fkfULQvla6IjUqVSoRysfqw1RO8Z1YKWEOQ7yCF1c7WgHLYlhLamJrWZFosOltPT68VrY5Sw34r2nmglKSHV6VSrVKvTemXpVWdtC6iIDAaxrSgwCDhl2HOqMNbTuGy5tvMfkX80d4GvuFTyagVbnF1ViL/AvNRUAJ2p00pVHC/+ZOrGcVWM0zYGtjjyaB+L+LiQCeAtolwnaNynGZW5SPEb+B6H2g6+7GajOy4FTtm4ssx2npImYy9ViUVhVplxFquQCCynQqUFQGZAGuglhe4WZpqeWCMbVrOtvIF9N9wSCLfYBQ6nu45Gvebbr9fykNShVpsLzcD6opKCrdZDlmYL+Ij2xv6PgWKsqowwSOc4DQtzHVwyPXK+/NYvGsN7h5eI2taTrtZeDdb8hflxW64f/Sp/gX5DFhJ+s9VyD/ib0HopDnqCBtQDJkdZkzpjzCuwXF6qtdtRudc5H/G26x0tbctTDidBBCLSNaBu3335DO9+SRZ/ipcxTBA/U/tjX4N2Tgo299WkOcM7f4jrfXxy9VncT7SzVJ7mjuAcr/5Hpw9eiu8ErFF7upy3apJ69dOmKTtTSxVchraI7ewAH2GQ4G+hy1tewsVZ4BNNSsbT1Q2Sbll9TxFtRnpfXMJgQQdcY64cLha+4IXavhosSS1c5jNBFLE6DEmioJqyYQwi5P05nkFFqqiKliMspsB7sOaztXJvWmosNd06jyx6lT4vRYTs4fPdmwAL2uHX/wAsrnM33ZablgZ8LqsSvXQkO2jpexFstnPLIc89VSzF4MPdI6NOmL+j+Ec0y0uzZ2pbbPrbf1VJVmqa4R1JdcaBxOXS/wBlJwqPSKYOujsvtFo/RWc+4YznbSVzaAMByLs+gBNvOyvuycTXVTnncMvH+AtTUoBrvFrQZ+yDqPYdfjjypshbblfz4r0BzLq2YIIOoOGBcG4XC26T5jLtWbuR67XUy/khR0JkGZoV66n7RBGmkbzBoo5KSxGRztwN93iMuSrZbh9k9y2RpUiqJBqBmqHRj3lWCZJZiSwDSAW0lYiBF3HGyNoYwWATZKzfaDiLV6KXgq3eCrTXlJakyMp5QbhveCwEhSBrAxZUJMcgkI+XQndmqbFwJ4TC0jb1A3m38XSFTOo1BxolhiLZFcVlBBBIAPKSTAAbQknoNd8M1DtmJxHAqTRMD6mNp/cPVOO1HA6Iur1a9q6Wiki2wfVVBPNp4QOug2wDu09bHU/C00TSBxv5k3FvJehf0OOqcHEuLjwt+ElpcKzFBFzOUqF6bC66mLWHjfSMgwdD60EHQRiR/WcMxJ5pcTiDH6XOng/Ii+6+XNQpcOrKEkwOJA1H8aHwzU3BXyNe8V6SJVqXc5ZjTJeTKhmIptJkecQegrcawjEqACSneXxN4AbQA/dbUW3+YCs6DHTUNETnlrhoL5eH4OYSClwyuZHc1CySGhGiV9bUiDsdNz0wt1XTgAl4AOmfFegDEqfuw9zhmNBmRyyVZTtGsxEAkknaANST4DErQZqW+RrW7TjYLU1K19h/8pJ9oNRT74AHuxqMCP8AYPX7LxLtq1orwW72/crnF2sejAhGBCMCFLlDFWkwElatNgPEhhoPbt78RaxgdA6/C6n4ZI5lWzZ3m3gVqeF8XrNVaaiPQ71QHVuawwoY0yoFhcxKkwGB09bGUbIxxIBzC37ZmudYFXszx9lr2KoZC6orhTbeTaVdx6vNInxWNdsLBBS9sE2Cr57JJRzdIgWpWDKI9UVVV2knpKC0DblgYq8VpBUQkb09G7YeCukqyAcYB8RY8tO5WzcxcJH2uS6nQGkiqW1E7U6iz47sNiPmDpuyNM6aucGuLSGXuNx2m+BHEHUKh7RVLYKa7mhwJAIO8Z+R4HckNCkVGsEz0W39PHzx63GHBtnEE8hb6XPqvNZntc67AQOZufOw9FtMh/Sp/gX5DFbJ+s9Voqf/AIm9B6LL54fWVPxt8ziyj/QOiztR/wArup9VZ4Xnlo3EpcxGh8MUHaDBJsUEbGy7DQcxa9+fUc1bYNisVBtuczacdD9uh5LynSeu5Y6DqfDyGG6msosBpRTxi7rZN3k8Xdf4AT9NSVeNVJnebN3ncBwb0/k6q3kuKOTZAcaxMyAPPFTi/ZmhZD8S53dOyvYXbc2GTd2fA2AVlhePVb5+4Y3bGdrmxsLnM2N8uIuSu6XFC7BVUAmdSZ2E7YgVfZSKggdUVMpc0Wya0A5kDUk8eCn0vaWStmEEEYDjfNxuMgToLeqqUmNWpZV3Mgf5SMaCphiwrDxVYcBYWcd+208TrvuOHmFRwTSYjWmmrybm4G7ZcM8hpyPHJSZWo2WqlX9U7/7EYYxGlg7RYeKim/WNL682H7eG4lLoaiXBKwwTn5Hew4ff72CccZSm9AtIJAlTPXGL7MyVtNijIWAi5s4Z6byRy1WkxtkE1C98liALtPPdY89OaymWYrWouIlXjXwqA0zr09YGfLHo3ail+Iw2Ti35vLX6LG9nanua5o3Oy+4Wy2x4za+a9T1XQbHY4jI8MG9IdkLlW+B0QTWqiIqsArKTrTpgIDPmwcgjoy49IoacQQNYFVuO0S5Z3tFXbKK9SktSrWV6ltk8ioq1IWmsKzMGLEsD/dp0FxTQse1z3nQblT11RLE9kcYF3HU6C3RJk4I2dpZHNq5pK1TL1VhmFSmaY/pimViovIIckEKA0NBlL6nahEXD69U5FQ7NUZ/3W13dOqZdosus96AFYsQ4AgNMkMRtcCInqG1mBh7Cqlwk7onIpjtNhkXw/wASwWItfmDkkjHcTa0aSCCCYgwdeqn3jxxeF0crLAixyWLEc1PLtFpBbY6Kh2k5qgqLory4WTCs3r8uwa4EEjcjXGGfF3cjgRnoV77gjoZads0YFyNeSg4fxuvQRqdJ7VZrvVBIOxtJkAGBOm+uknEGow6nqJBJI25AtyPX/alTYbDNL3jr8xx+6ZUslRr5davfUqVYStVajqquy6Fj9lmEMSAQbtpJOF0WO1WG1Bp3sMkX+NgSWg7hxA0sfArBYvgMckzgz5Xg+fC/O1s17k+MZjKqs81KAVvMoQdu7rKSADppLACNBiZU4Tg2LuLqd/dy7xob82G2fT6qqjq8RoPlnYXtG/X6/lc5Ti1GizVUy6h2JgtX0W7cJyaAmdAPLaAGpuytdI0MmqGhg5HdvPHxKmntSx7QwMe62gy9+7LihmjULVSFuqsDyraLQAoPiZCM0kkn4DGuwukZR04ijO0OJ38+mpCxuL1L6qoL3i1ha3DfbqCQDzVuMWipkRgQiMCF4NwNydABqSdNAOp1GnmPHCDIwXBIyzTjYZHAFrSbmwy38Oqc9lKad81RwSKYW0f53LCSN5UId+rA7gRUYrU2DWNORz/C1XZrDtt75HjNp2enHx/ledhuyfozd3dTC02BNl91QaMjFW0EwoYjQlGAA3xRbF5O85WWg+GPfbR3Jb2L7PZyg6JmO9kVJZ3YOltNywKMBorKtOFJkNJgbYQY/wC8HNFhv5poU7u/BaLcea+j57LpXptTY8rCJB1B3DA9GBgg9CBh/VWBblYrIDiospai5lpFyPVV2CswZogEydDBEgxjFVtDIZpJA07IvnZS45mtYBfNLeLZg1Kg3hQYmf8AqWmIO3ItMx0LMOmNl2LoO6ikqD/l8o/+up/8iR4LEdqqzbkbAN3zHx0+nqqkY2yyS1+R/p0/wL8hiqk/Weq09P8A8Teg9FmM9/Uqfjb5nFlH+gdFnKj/AJXdT6rzKUL3VdpOImJVnwdJJUAX2Re3v6p/D6UVVSyEmwJ9/wALScVC0aUDTSB++PKMBinxXFBLKSbHbcemg8TYAcOi9ExOpjoMPcyP5ctlo6/jUn8pbwF6ahy7AGNJ8PLGr7ZU9bUugigYXNJOnHQX4WG85ZlZ/stUUtO2WSRwDstf28uNzrbkq/B4NYdJmMWXasObhDhw2b+Y+6h9m3sOJh2n6reR+yu8eyRSKq6GRPt6HFB2NxQTtfh0+bSCRfh/k37+atu09GWObXQ5OBF7fR328kozWZao1zGTAHuGNzh+HU9BF3NOLNvfjmVkK2umrJO8lNza3BRTibYXvvUXaNrXyXLoCCDqCIPsOAgOFjohri0hzTYhaDhPFRUCpUMVhoSY5xsH95gHwYjoyz41jmBy4bUO2ReM5tP/APPUfUZ8beqYPi7KyEE/qGo4c+h/hT5rPrTYpUZaZYEIXZQCzAgCToDMDXeR10xEw2Eula9ueefJWc8g2SE/4XmaZooaTBqYRQIMwABAPgQOm+N8oTRfRUMzVp1WHeU1YbazqJ0DDZhM6GRqfHHGzOabtNk9JQxyNs8X6qbJccpZgKKBlgVvUrBpKZkOP7ToVHidpAJHbpjZIANtUs7Q5ZszVXL0ALl56r/207gQlxjcgsbdzy9JIlUr2xEyHXQdePgq7FGSVLW04/SSC7oN3UnytmrHaHhyKHVEZg3c95aSWAFtGkQoUliLZAJhSpcK5EFgEg3BUhzGkFpFwdV8/wCKZaoqlXWHUAugKsUYqCSLSZB6geHjOJtXTfFN+Ii1GTh+PeaY7O4x/SKj4GrNo3ZtdwuTry9DySRWB1Go8sUtl6sCCLjRexgSkx4fxutQptSpsApJIJWSpPrWzpBOuoOpPjivqMMgqJRLIDf1671Wy4bHJMZCcjqBx68/5urXCOIFqbpYLpjvwFDWH1lvHMX6AjYHXUC6bR9nRU1LZXG0QzIzsSNw3W4/zlhu1OJQYYTFTkF5Gmpb1+2/jlrYOX9w2geGk/oAPIT443mxmvLhLl7981NhxMowIRgQnnZ3uggLliwqLUCKol6lIGpCEwCyhR/mt6w6qmYqy/vnbWvu30XoeGCIUkfd6W+u/wCt17xDJnKZhqu+WrEfWDmAuJZZI8GdwPFXEEkEYJP/AHETQP1Ny6jlzHBLpX/AVL3uH9uTO/7Xc+R47jrYLUioyohpgVF6wwkqRoUJNp1jcjQzOkGGMlbPdtG4SNOKVqz1lei9FEZQl8BiCNdBKlZEghmHNhDipMDWgjMG4v0zOR5q9w2SSDqpEEHbXCWapyoA2UtznHaVPvFpsagCvTGXFICndosGpZbYOaYY7kQSLcToqSWS1hkd6z9XidLThwc8XG7eswoMaksepJkk9ST4k640sELII2xRizQLALzqaZ80hkebkm69w6m1r8j/AE6f4F+QxVSfrPVaen/4m9B6LMZ3+o/42+ZxYx/oHRZ2o/5XdT6qEGMKc1rgWuFwU21xaQ5psQu61ZnMsST5nDFNR09K0tgYGg55CyeqKuaoIdM4uI4rjElR13QqlGDDcHEarpY6qB0Ev6XCx98lIpal9NM2aPUH2PFMuJcZNVAlsbTr4eGMtgvZJmHVfxDpNq19kWtrlc5ncr/E+0XxdP3LGbN7Xzvob2HilWNiswjAhGBC5dAd/d0I6aH2Ej2E4angjnjMcoBBT0E8kDxJGbEJtwXOACoKtYCpCClUrKhCLP1gBiAx0330Gy4zTsEionF1O3J2u89Ons5ra4ZjbakbNQ4NcNNwPPPetHl+MZY3KK1LSASWprcY6bBtI1Ajp0IDLo3N/UCFfRTxP/Q4G3AgqslbLl4Fekx1IRXVmIETCqSTuOnUYa2FMNULWS2t2jo06r0suAtV5dqlRQiyoMCCAZIVgGYQI/u9Ux56oRt2mjasbG3vPcq59UwSd3fO1x56D1t4rRcOzZekhy6QjgOKlWQDeJuj16jbHoD9rE1Ly/xTLL0QisSxYmWd2MTpHsVQBAA9upJJFy1tV854xWV67MhBQKqqR6vKXMLAAt5hqBG+resb7DInsaS4WusV2gqYpZGNjNy297aZ2ySjM8LpuSYKsdypifaNifMjD89DBNm4Z8RkUzhnaLEcOGzBIdn9pzb5HTwsqDcI8KpH4qR+cgfpivODxX/UfJalv/5BxC2cUZ8/yVYocGTdmZ/I8o+AE/E4kQ4VTsNzd3VVlf24xWoaWNcIx/0GfmST5WTJEAAAAAGgAGgHsxZgACwWPc4uNybldYFxVTxCldZeoaYgnr4TtPlvhn4mHb7vaG1wuppw2rEHxHdO2P3WNvNWow8oSMCFsuxYpmkBKl1glTuCDdJWftEwYMawYhVy1Sx7ZDtjUr0jD5IZIG90bgADmLDem7ZVkBWmVZCCO6qaAA6Wq4U8kTysreEgaYYU6x6rI9oab5MX5VauXkVGNMKKtFyqltEUtYTB2KaA4aqJ3tDSG7VyAd2XG/5uuRRtbfZOyLabvL8WVLL9tqgpkZj0bvQNVQsNvAFyx8oBHiQZATIZBIYmxOcd1h8p533c76JbJ2Bm254HU5+W/wC6qUu0NfMIZIprMFaQKzIB1eSx0PQgHwONFTYdE3N+ZHksjiuO1W1sR/KCL33/AMe81GqgCAIA2AxarLEk5le4FxGBC1uR/p0/wL8hiqk/Weq1FP8A8Teg9Fnc5T+sf8bfM4sI3fKOioZ47yu6n1UPdYVtJrukd1ju0jukd1g2kd0jusG0jukd1jm0jukd1ju0jukd1g2kd0uKgCiSYHvOp2AA1J8hhuSZkbS95sBvKcipJJniOMEuOgCgNOuxhEpKB95Ua78iqQPe3uxmKrtXCzKFpPMjLyuCtfR9i5HAOqH25DXzzH0Xr5DMBlYQ0aOgB5gRoUknWdJ5dzI2Ijwdq9uRoe23Gx+x0I1GZvpzEio7HsbE4RvJO64F79RqD0uNRvBvZPg+ZZJfu6Z5tGJZiQSNE5RbEQS0kbgYsJO0UbbAC55n6KBH2Tc4kudYbrDPqb8eCTZnh1XKG5ipQtvZEs0/2VUKzrEoWPiRpimeW1Dy/Qm+h48wfVSpaWpoGF0Ttpo1BGmWv5sfBR1M0p5u7XvOlQ6spEQV6KRasQAOUYcZE1jdkaKpOJSl20ALrVcI7QlKYKJfeiPElUSo097BjVSYYWggktJBOHcKoauRrhKLNB+UneOmvn4K9mxmCnYAM3W0G7kTu9eSq5/N1a/9V7huFAtQf6euussSR4408FHFFnqeJWYrcUqqq7SdlvAfc6n05Kv3WJm0qnukd1g2kd0jusG0jukd1jm0jukd1ju0jukd1g2lwxGyxVHVBOsgTPWd8eeyEl5J1uvpiljaynYxugaAOlgrWS4k1IwDeg3QsJX8JO34Tp4W4uKHFZYrNk+Zv1H5WHx/sZSVpdJRFrJRqP8AE+H+J5jLjxTDOZlmVKlOqFpmSWlQAAxVV5lJLmCSNIkDfXC6nHHtnLWC4GgGp5km9h0Cy9H2VZ3I739Z1vc25AAi58bdVVHGKmyKBGq1CagaepVJuU+dw9mFPxguj2XRi/M3Ct6HsHJ3wldMWN5ANcfrYDqL8l3muOZqotr5quREctQof/p2yfMycUzp3kreRYLSMbslt91yTf6WHkFpOI9sLqFFqiOrLRDnYhqtRIWLTMGKm4G/liTX4bVTNYyIakEm+g98OCwVNilKS8uJ+W7cxqRw97185o5i6BJaIGob/fGxY9pyCy8jHDM+q2HZ+n9WB/kU/Euv/wCGExmznDp6KtxKPaLHcvufymndYe2lWd0jusG0jukd1g2kd0tVkR9Wn4F+QxVyH5z1Wkp2/wBpvQeiSZpOd/xN8ziYw/KOirJW/wBx3U+qjswq6RsIswXRsIswXRsIswXRsIswXRsIswXRsIswXRsKgqGrVJkimkqIkFn1DkHoB6sjWbxoN8X2kxEOeKdhvbXhf+PL7b3sthhjjNS8WLshxt/P2U9VBoqgqoMAIbSzRsIgQOpMjfqMZdpIzOZ57ve6y1DwNAreVpGmJLsZIFpMgFjGjNzHUjrGmgGGJHh5yHvwy96lcA2RmVL6YO8VJ9dC6HXW0gN8LkPvPhhBjdsF/A2Pjp91wPG1s8VKc2JNJwHVlMo4BV12bQzIEifaPHEinnkis8HJJkiZJ8pGaw2dyYoZlgpaFCPTVmuKqS0aneCpAbcgCTdcMaqKUSRhw3rzzGKf4KUNjFgc/wCOi0WTMlgNjFQeQqTIn8Yf2AjGiwufbi2Tq3Lw3KtrGBxbKP8AIfX3ZWrMWV1D2EWYLo2EWYLo2EWYLo2EWYLo2EWYLo2FFUY3WoLmiTtCr9ppIAGhAEi46DqRErK1lMzadqp1Bhr6t+y3Ibz73pdleC0U11cz/daUg7AIViPifM4wk+IAvJY0Z5r0+I1AiYx0jgGgAWNtBbO1rlT1eF0zqqIj/wCUGxhva9Ikqy+MQeoKkAhluIuBzGS69sjxm8kjQnMjoTmPCyUcQ7MU2qFqbFUBEISWAgEHQkC46AsZJCa+scPf1HPJqTExzHh5N7cdN/RKM7w6oraozL4whg6aW3H/AGmNpiZLKhjhrY+Ksm4hd395p6ixHkb28FwOZQE3PKsCOYm0COnMYjphbIzJIGDeVa1FZHT0jqgEFrWk5cv5y6pv2ipWoEHqipaPYlOkAPiT8cbeD9buVh9F4iMoGniST5rPrS1xIDQDdILyRZa7s5UBVR1tcH/QwI/+6fhiOcpTzHokVA24GngSPPP7J3Zhd1A2EWYLo2EWYLo2FpMmPq0/CvyGK+Q/Mequ4R/bb0Hok2ZXnf8AE3zOJbD8oVdI353dT6qO3CrpGyi3BdGyi3BdGyi3BdGyoxUU7HrEwYkaEXbXeUzhgVcBl7kPbt8Li/lqnTTShm2WnZ42yUluH7prZVXilbu6TvsQIBjYsQoMe0jDFVN3MLpBuH+lIpKfvp2R8T9N/wBEUKViqn2QB7I6DyG2PKnu2yXHfmvW4mBjA0blIiwxY+EDyG5+J/8ASMJJu3ZCCM7lQZrOSRZrDQPBqpm1PYursf7bPIwuOKwO1/obz46Djfoo8jr6ezw8NSq1JwatK1pWkAAT9hVdGaf87lVA6925EjDjgRG64zd63BA8BcnhcApoZvFt3v6lT8TzMVaMahWY1IkkK1OpasDqzAH/AEjxGCmp3Pie7jYDmbj0F0uWUNkaOpPS35SriZZ6GUZpFRKYNSd4qhFjTSe8A/Xxxc0Q2e8buDiB4LN9o4xJSh51AB9ArXBq4YU4MlTVpmJMTDiTsDyNAPnHXF/hbi2YjiFltgmkBO4p1bi/uoeyi3BdGyi3BdGyi3BdGyi3BdGyos3VFNGc7KCY018BrpJOnvwl7wxpcdyXHEZHBjdSljVpspb3XVKpiL2Fog9bReoAP9qAHrjA19U+Z7nnjb375r0egpGU8TY2jd781Hk6pqVCCCF5o2iwQB5zUJJB+ynSTMGWIxx7XTzIv9B9SpTZNt1uv0y+p+gTLL6tUMHQhV8LQASQPxXD/R5YiPBDW8xf6kfZONNyeWX0VfLa0qZ6lFJ8yQCThx36z1SmfpCgq4dalJBxRe6rU66rcCxuUFR9YFJR4MAyqspEidCNcWdBUOjeLEXGYvw3j+dyg4h81O6F5Ow7UDW+4j8bzbevcznhmAJIpEnvPrOZTeAAFakGgWqs3gENOusLpG4jUREv7kuB/aRceBtfwVAMAdNCBGTlvtrfkMx9bKscoB/1sr/8Qvyif0w4Mfbp3Ev/AIfyo3/pup/c36/hW+DuyVFVKiOxcNYquQygEMBUewXWliALpZVmBJCW4jNK8OMRa3i4i/Syku7OyNgcL3PQgXHM/ha6lmUaLWBkT/vqOh0Oh10PgcWbZmONgR/pZR9PIy+00iylSCJBBHiNcOA3TZZbVdW4Lo2VocoORPwr8sQH/qKuIh/bb0CT5hedvxN8ziW0/KFXyD5z1Kjtx26TZFuC6LLx9AT4An4YLo2VxU4dXaixSpT7xkNqwQASDaBUmZH2ojT1RjAHto/vyDH/AG72/wCw58PDwutT/wCn4wwfMdr6e/FXM5XWtQ7nLBGIaksBltRVKsSSJiApAgHmHkSMvR7VJWMqqm4AO1obuz3Xte+/kVaTs7yJ0bd4t9FVrzTMVBaYLCDcGAIBt0kkFlERMsN8en4djtJXRvkYS3YzO1lYccri2qyNVhk1O5rTntZC3oqHaKgy0h3qMq303BFrf0XWsykAnmtRvEaHXED+u0mJQzQwk7QaSLi17bx/Nip1Nh81JURSvsRtAZbr5LuvUhwN5Mfpd/z24xjBdt16GHDIKPhvBa+dUOG7vLsWIYlg1QaqsAainb5qWJJBAgteQYaQA42Btwvbw0v10G47qqaruSB+PY9U14l2OpLTLVa1awLB7srTtXSEphVlUYiDJY6gbarYR0MLN1zrnn4lQZKiQ77dFcyHZLLgNZVrsqluUum63JqwS6eXRpuiNYjHXUMDjct+p/P00SW1EgGTvRV04SwINlG60igKdRmp06jn16lyB3css3kmTSUAK0EyO7aLWGmnLw9/VN7RzvvWT49m6WWK0bBmCGctcSq2rFNFthuSULAf5UaeaS3SYPJM1zY37IB1tmTqbae8lHxGvYAA8XJ3cty84JxWpW+wiU6lOKVO1BFS6lNnrMAXEkGBI06ifDRRYfOxl3Oc7edOl+J4ZlVL5HVEDzYADnmtNbi6uqay8FN2a2mFJiSWJAA2GwJJMHTyOu002M43FhjGlzS4uvYDla9z4qww/DXVZNjYBdZfL1HZkCAMnrksbRIkQ1stIM7adYOhrpu19HHTslAJLv8AHK4tkb/bipDMEmMjmkgAb+Ph6rld2B0ZSVYTMEa7+EEEeRG22NBRVkdZA2ePR3H08Cq2op3QSGN2oXtuJV0zZLuP0Q1IBjCd9lr52s76ldPlE4jVt+4dbgpmH2FSy/FcHgWZP11Kn3oFSooVXRXgtzqQ5VYkCCG/tAIGpxjfg3Ss2gdfUZXW7+JDHbNtPumPC+BO1F0AK16fcOBU0HLSFFkka2sVqMG1ALqdYjE6ambNEWkWJz6G1v4USOUsfcZ29FHSy76qUdKqkmxlNz0zzG3o7I5cwpMq4IuMDFeaB8lOGkWc2/iDn7/lSBUtbKSMwfokiVDTVVOyEUydxY2lJp6g8onab/snEN8LtokjXPx3j1+ilMkFhY6ZfhdVWwhoT6WZ/KGqaajZ6tJH/AzAsfbAKj8ZxPobGYNPv39lErIRKwNOhIv53VXjp/8AEVfxnGwiFmBaGjj2YRzzS9ln4EfHDmqVI269kjUaEGR7RqMBFxZR3cFuOFMjgMyqb4qjT+9bkcR1AL3a9apxl8VLoHhzdDl76rJ4pTiKbLQqTOM6MSoLFrjJNwJC8qlFUBemszy764XheIhh2S/ZHAjInru3Kjqadsgva59B90cPrLBly5aGAFzcsRKwNUJBNygLrppE6CCoYxp7yQE3z3AHgOirZoHOcNhlhb3fmtflBNNCNRavyGOvPzFSox8g6JTmF52/EfniU0/KFBkHzHquLcdukWRbguiyAuC6LJYlB6uVYq6rRqJKU2GiU/WBL7gFY5YNswNBI8uxGqpP6kXxRW2XZ2P6jfPLTXnz5Ld0MUrIG967a0NuXC6i4Pw2plw9at9cVGiqzEBDazMCwFzco5YBFpiZGEVtcytcyGM7AJ1PHTO17DnnfwVnX1ImIc1lg0aDU+9wUuYrZcU2qVAvpCOrM0g1Ae8VqYVpF1It3fLcFjQwcdloq6lqvhb2a4Wy/SQQb3565kXuqmB0dW1rmC5v43U9Di9HOSKqgoktBMoA3It9wUggFgNwZJmV0iT0E1BsmJ3zOyyvfLMgcj6Zb859RSPhcGzDmq44M1ZaT08yhLAmme6dgyqzUwzVFcC4gkSFgFhP9uNLT4YDEC+4JFyOF87ccimG1z9q7bfnmtxwukUpIjKq2KqwrSIUBRBgaafLFuowFgs528476KC7qjU0phwHtMtfa1tNiAziaceF58ZDMz5AQ2O1zxXNluZfooMnxyzh1KqKRSlVFaqQiskUEEnaSgjURqEWFjQgdJKyMEtu7TLxzSA1pcQDYJJW7ZqKDNlLrqxNrlmYU6el1swZLXQSJU3+Amww+B1TfbGzbX+FAr6oUwGzmTp/KwpYs7yZgj27A/D9saCJoZ8jcgFQSvLwHu1KfdmB/UnYBH99N1YfLDdX+kHml0xvtDkt7bhu6j2UWRvNQ1EgICUIK3GpYYMcyhLWuAJmZOm2PPe1lbBNMKYtO0z/ACvpcA2tY33cFq8FpZI4jLfJ27olXAuJ5mpVtdHWCbr1FqmCQBIW9l0t5ibZYzocV1fT0MVODGQXcibkb762B6DPJX88ETI2Fj9px1HDL7c80zpUTTdqbNe0d4WiCby0lhsDIMRA6AALjX9mMQbU0vdtZsbGWWn1zvx896xmMUpil2y6+19lPbjSXVRZRZnL3oykkSCJG48CPMHX3YS9oc0tO9KY4scHDUK/wDNM1OtSBsqSKhCibVIRavdjWTILKY/6yaTIxQCMxExu3e7rWxztlAe3f7srnCOL0Gq+j02YMyXLfWZ2PsDsx21u2Np3jHUoEKAVMi9RKXd0w7M1pYKKl66XXHmLnXc3HWd8C4CFa432epV7mCqtQggmNKimZWqB66mT5jcEdW3sDhYp4ZZhfOHDKXpvIem5ptdvIAZSTsZRkMjQzppikqIe7fZWlPL3jM9QvcibjQaYU1FYz1CIzx+k/wCnDtCP/dBvC67JdwbbeUgzlW+o7eLE42TRYALRR/KwNUOFJt5QcdUdy0nZ3NDupn+m8n/2biG9wIDn8GKbF6cyxHZ11Hh/CpsWi7xgcFpqq/MH3jUYxrSsyclWqAQQoAJCjRiminQXKJAEnTzPjiTG9zTe+SQJM80+yOXIp0wFoABFAApaCANBqNPdi6ZUXaDc+aeFrKKuvM34j88alugVA8fMeqjtwpJsi3AiyLcCLJbxLIr3TLzFGKpbcbR3jBDA8rpjYQIAgYrDhVG2Y1AjG3e9+fG2l+anNrqgsERd8tvTch85UpKaRZCVXR4YsF2UukW3f6hdBIHTGYquzdKyqF5bNccm2uczoDw5kZK4ixiR0P6LuA1vkukoU/R0y7UntVQGpqr6lY/6ogesJuuEmCTviudg2KCsc9rbuv8AqJFuufLdbTcp0eJUrY2ua+1t29V+BumXVg1HuiHfnp946kBmCh3MtIWNXhdQREwH8UwHEHyAtPeC3IWO/LIAHXLdquR4xDMdqVx2udzl73JlwiqKR70TYzVGdEYkC8mWCgkFwfWjeW9YhcaijoDFRRsvtOA1G/p03KoGIf8AunE5NJ8ufitNWqylykGRIIMgg7EHqMNFXkdi4JHWzCgE1bWQEFu8ClR0k3aCJ3w20m6lTMZsXIV7tRk6VeiKFSnTdDDQxYWhCNVVRqNbdwNY1EjDpIGZVe2LbOyFh+1fBFvo9wtOlTWhYFLqiqEd20uOs94fhh2PGYaBv90OO0ctkX0VfiWFvnkAjIFhvSHJdm6zi9TRa7UW1V21iZA1iMJPa6iieQ9jwb/tH5UN2BzuaNlzbW4n8Jrwvg70e8vqUAzJAQVL6hJI0FNRt/mmBudBhyPtDFXuEdPG/mSLAeqQ3DXUwL5HDRarNVgkaFixgARvBO5IGwPXFlU1MdOzbk06E+ir44nSGwSnijLUQolY0u9vDaxqBERFwYllkLErcfPFXUUWH1ThVOAv+69tNLjS45hWFPV1MLe7ByG7+feaY1anfooCFZZHJkCLSG5WU6kgBZHQ9NsZrCOztQyrD5wDGL7wQ4EG2XA3vmrauxSEwFsZO0eRBCmo5ZUmAZO5JZmMbSzEk+843UMEUDdiJoaOAFlmpZHynaeSTzUluHk3ZLuId4z2ISgCMS0jRmmwkR6gtafNl9oqsRq5IS1rMt/Xl1Uylha65cl+b4glDN5c0KY77vqaG3dlqFadRT4gp46SFO4GKqBzybuJPVSYahzqgRRaDM8BkrlTtFVFfNZTu1BFdwshQ7VHYmhUWWuJH1cMVt5QBi7jjgfEcyHAX5dETTVcdQ24BY51stRzP18lNm+1aU87nKFSlTKK6iuTFxRlLU7Tddy01u0WAZ1BbBTwQysIudqxPJFZVVEEgdsgsuB/2z/lbPIF+6p95/UsS/8AHaLv1nFer1oyXzntWHzeYqrlqdSosBXemsrasqxVtAzk3IADp3c9IMOeJz3ggaev4/0pEUrWAgnX35rP8RrlrKas1O1Za2Dq42Mg7L/6iJ0wxQNdE50u/TPlr9VW4vjT6R7BAASMzfMchqM7a8ijs92dqZuv3PfJT5Wa7uyfVt0tuHj49MXja4uyspND2qkqiWd3YgX1y9Pv4pr2l7IeiGnFXvFe4aiwqVjwuBBnyi3rOg6vLBdw8lLnx91O0OlbcE2y6c047Odg6VbLirWcnvE5QjEWHaS2ksp6bSDNwwOq3OsW5BDsSfMAWZBJ+G8EFF7g7o4lHA7si4EqwBZJiQYO5EYpp8TqWkxm1xvtn14fRV0mJz5sda/G2aZNSQqqroEhRaSOVdLZ6rpqJ6YqAXAknf7uq50iWUaxRhTLa8zEQFUAkmEkXGCY8IHTQYlbO0L2/Pio8rsrrbcOWq1KmRTMFEOrKDqBuJ0OJDJoQ0C/0Vi2llDRdFccze0/PGwboFRPHzHquIwpJsiMCLKLM5cOpUkieo3EajyOo2Oh2MjCJGCRhYd/DJKY7ZcCEh4hwqvH1KU1f7SEKrRqLhvv05o3BJE4o6XDaimk+V929T6aKXJUNfb35LrgfD6j/W1oCs3ehZBLMeZSx2CrywN+VdrYMyKiBn+IkzO5Rtp7dpt+XQe/ZV/i2UqVkU0KkdRDsqsDEG9NfmDO3USqiOSQDu3W+6ToCND0vbwKQZalVLVDXroFptcbFvM92mpIAS+AApI3nQknEKaLvAI53gchv99E8xj7NI8bdVoH4hRo0mMm2msxBk6xHNu5YgGTMsJicTWTQtj+UiwH03LsdLNPKGNF3ONvH39Ei7M9pKqvUZm5GZy1OLkRtCsDRgCu5XdmLFWMw02A1UQljGdzcen0VhUzHCa11JOTsgAtNstM+dr36WWm/wAdy1ZDTrUmW6xXUBXBvAcDlloII1KjcbEjEN8DmO2TropzMRjkaHBxtqDnu3j3dTUc7lu5/wDC0CKZa2aVCxQV01AANo8QDiHPUwxODJXhpPE+wpMMgHzMF0tzGfpK5Z2FyUrvVZRBLQqGoFuK2tzaSavTQCdQVEBuWvB6EFVmKCSQjI5q5kK6GrVPcNXgU0MLR5WW9iCKjrrDofeMQ8Txmlge0PdqL6E7/wCErDaZ4Y4kb7LriWZiqWWgVDUlARShNys4AcLKrcXgGSOVpiMPYfi1PJEXgm264teyYr6VzniyqvnA4gUKtRDAmxACSAwEOysdIMgRpvidJiFN+lxuOihNpJddPFKTwhBUNQUKk6ABq1S6CC5Ojka2MIndFB0OkAz0l7Btxr9c8umfApwUbrbr3v8ATVNmz9pCLSYdAWVggAG16K4Ugf2kAgTMRia/E4WtuzP6eqQ2ieT8y4Gdqq1rUixDsDYCYWVs8QT9ZT1JAIvOlrAJZikR/V7FvtofNddQu3KWpnXAaMvVJE793aSu4lXY+OwOxiYwo4rBbK64KF98yEtzdRmc1O7nkdFAUMxk2kK5ICzEkAm8WFfVOK2tqWzkbNxbnlx048eikRwPYwgapJ2No9znUcpUQJez307LbldEJvUOVDGNCQpImBjjdnaDvLNLw19S091M0BvHK56kar6ZlahqMrH16ZJUwDoQQwjzB6R8wXWOKv6iFozCq8a41l7qaTSqVna1FgM69WJEEoAAd410x1xsm4ow917XsjL1iWg6g6EHUEHDYJup0jG7Kr9reKplkRyhdllqaBlCmwSSR61qwNQOoAPNhTpAwXPRVr72OyLkAnyXzGlodTzuWc7CSSCxgaTLSY8cNk3zWBqJHTOMh4+t087K1SmYvVrClOowJQsv9qkPBELDHWRqF9hamnMLC8C/JW/Z6IPmduy8PeXqmPaziNStSVmZIR1ICU2G/KxYljy2knpqNztiCzEXTyCMs2R1v+FpcVw9r6J7rkluYsOCsdnOMVKeXeyogVahkVKDuFDgEWsjroWuJBnUnbrImq307AGt2vGyhYHaanHzWIuDlzS3i9Zu8V7575uZjAF6iUKoNgBTKkTJuWSTiBFUPqHOLwL8uHv0O5TMVpGRRCZvjzv+FAmYKFVJOwGtpUjQbgAgiR5be57u75rPOlBF1xncwIkxoQZOw6En2Ak4cYw7lEMwLw0nXJbPh4qrSpqKogIoHsAA6g/M4eYyItBLFetqHhoG36KLOVK6lgtNXMtBuA01glYAJ6QDrE8oIxZjFgBYjP37KjOowXE3UdanXmVMXKV1C8rTAJALCYJaZg2hSATIaGLP328Pp5JXwbF1fmIB7ulMAsveNp5A2wzb6aDbm1nDpxlt/wBP1SPgh+76LzM5asyvzCSDaqsAukxJtDiftBtCRpE4jvxZ7ncB9et+KcbSxtA4rr/D2FxFU8x20jooY9ZCgSFi4jpOGv6nNuPu33S/h4uC8XhUBB3rPa5aWFMHmDAkFFENLE7QdiNccOJynU8/fI70CCMbl3/gtExeO8UbI2qDlCkhNpJkyZ1Y+UR3Vchbs3sPyU4GtBvvVpcnTBUxqsgHqQZFpP8AcvkZ2B3E4Y2ku6wXbLOq1ZaFNQKdEAk9TVt7sa9bUW2Z3kH1cSYwQ3aO9ans7R3cah3h6X9R5pXnKFqUHWVLioGIYg8h0211vHly+eHo5nxi7HEdCraelhq6kxVEbXgC42gDbjbrl5J1wzNinWCGmr35Wi31jcoKtUJJ0ZiSCJtUk2ydASESP+TbefZWbxSjb3logBYkWHAcBwCcpxh0RaRW1lUS9NkDVCYBZkZGActqSHYG5WuIYHGeq4oqqQSg8vmBtx3Eem4iwITdLC5wIbbL3wVrhmaJNSowhnhCs3R3RZN4EyS2wC66bkmTCwUzO7Ge/hrb3nmq2qmLpCCLWyVP/EUVqham5Dtfepp+ogt1DsIA6RPKVPUjEerp3yyhweBkBYg5X4W4qzpYXGAG2ueqtDiYVkY0WpoqMulrOJZC/eKOYBYWSt6pc15U6CbSsaItiN+0dTu14fbiNFAnDnZgZJmM8PjjveqHtobiKgEkwAJJ8AMAkujbUacXQlQDNwkQDsRdrppprrGFFxGqNpTDOjCe9CNsLx8+qgTsSB7zoP1ge/Cg8Fd2lxluJpUUMu0AiRG4B+MH/bxx1ztk2KNpIe1mWZwKtJoKhphXLANF1hR1NpjmQm06NoRJdinH6fvb7HwTkT27XzadLpfwbtsaICoVqJA5agdGHsYglV8mDdADsMSY5pWCzxf39VcvY1wuHefvJaOr2woutE1aZQsSVucCwi5TeYDLsVMjyMajEwStOV02yllkZ3jG7Q5Z/wApHnu3FTvO7y1GlJYAMXZywJglUtQDrqSR12wl0jWgkfwpclLIyDvJnhuV9k5OI8d/AZ87Jd6HnKlfvai5h+jMtTLo0CYEVQVga6KAsmQRJGILpGSj+5Y+f2Vc6oYz/id9NevNOsrwHJ92SyWSsli6FirqdhT5AIWRZ1WR58714NgfX75qte1jybtGfIKtxnhtbIj0mipReYWkhoWodFqLoBTBt5RLSBLpjnxMD3iCQjaO73v92UvDsPYyQuB2Sd+78dNBuvmpl4dUzNFbiaPeU2a0UjTKuICzcxMXENBAkDUakYz76tkExMYB2SM73FuWQ9TbdxVrJtTRmJxFiCMgRf75+BVXM8DzFKiczlLkD01IpBhK07Qf6dsOx1aC3LdAWdDdT4hTtlFPLv5ZePDy62VdhtLDC90j7i/D8fcZ9U4yPBD3a9/a7tSZajKzGbihW0nb1ZlQBcJAGM1NX/3SYbgBwIBAGl9bfe+WRVgWiS+1mCCM88vTyslfDuBd6pYZgsVLU2i0SykQZgqJBu9U6FRrF2NSycOYHFtri6y82GRNcWZ68V4/ZOtDfXU2NvKbCoLCN1JJEydZPq7ayHhOzgoJweI3+Y+/fJaHJ8KqJTRRTkKqrIdADAA0E6DyxMbI0tBupjaZ4AG1dGYzRvb8R+ZxQPedo9U6XZqL0o4RtlG2vDmDg2yubS87845tFG0vDmD447tFG0uawrmkHELdbpcb1VokjQguFM2+IiTiIMQj7wsF8r57r/i+/wCgVkygdYOJ6hC0gz0/RrAOcVGm4QIAJAPO5aIkgxeZ6GPHVSwhxnub2sDz4X0FtbDWylz0zJLBmSrcZ4g9C5SZiB3gWFVmBIUgk88QQNZuWYBxcYex9XF3+yQ29v8AXpdQ4qLvKptOHC5WKpURWq6sQCuigks5lQqK25Y3HbmbWNcaOjjhfJ/e0Ga0HaKerw+kYMPGZ+W+tuFr5XOeZWj4z2TqUsmKtlNTTa9wDLimwhpYCDDWsdSIBM6au1z4ZG2iYBZU/Z01NNVB9XMXbVwbknW1szzHBX/8OKU/SLjbTelSKyii0U7Q1zECRUqW7ganfFXWBzqExjS4Olz9M+eSfnMYxH4h19Nnzz+6qCqhNtMUgx1AFahqYjamzMTHgpxn2te7L5j/APV33AH1U9tZCzQegUlHOBFPeN3bMXZe9R6MgliIWoAY0J9xkDYT5YJNr9JtYc9w4LL1RL5XPA1KiFZYWbGFoUDvEUlbQuqVSpjQbXTpqcRZ7mRxFxnwNvAi/wBbLR09ZCY2s5W3eitZfMLRllDA6GWdfEkAO72hZJMTHMfE4jfM5wsfIH0AuliWnYDbQ+96myuxgALc9oBkBbjaAYGgEARpAEEjUzp7bZt7Ns1lJrbZ2dFFmMgHYMWaRG1o0DBgJAkrvoZGvjBHGylosAkByiHDAIAblChYIJ0Hv3JkltzpqI1V3x3hd2lepCAB4CNJ6e3X/nXDRNzdJuvGpgmSNYj3eB8R5YA4hFyvaSBQAogDp+uAkk3KLrqccQq2fqWqWIOimWWLxppbI1PvwuMEm3+kpoJNgvM72PU06dauzrWZU79aYHMzsAEQ7qRcEnrAOh1wmTEdmoFJEBwud3hvWioamSkhc1n+XmOikzPZqnlFaqhY1FZSxZgQKZIFRQQq8oBLaiSaaztiL/UJpKr4d9rZjIancdTn+SuYhLJVQ7UhuQMvvpxVgufEj2YlA2Wd2lBWlbWRQSKlNyPEJUFQjUjrJ338dsPQyfP85yz9E5G8BwJ0U2c7TNUR0bLuCysNBVYaiNxSxUuwxxm73vAc77vyroSQluUjfqPsq2Z4rmKoKrTFOQQWPn1BcAg/+7bC4sNhjN3Ov75X/wD2CH18LRYOv0H3NvQq3T47WWnTXuwXCKrQpEMBB3eCPO74YerqCKom7za9+X2TENTCG/M63gSljJXqIqMwSmABb5DQC1SZEaauR4g4WyCFjy8C7uP8n7DxXXYjEwWjaXdch5DXxKnSiaVMrSm6bpJEkwBJEQdgIEabRpiQH3d82nv3vVbLUPlftvOalpVahaSSFkmJ8rQPZoW9rDwIPC8WyTW0tRlahsX8I+WLGM/IOidByWdzT87/AIm+ZxXSD5z1Kjk5qK/CLLm0i/BZF0XYLI2kX4NlG0u+H0k9Fq1a1RlokVUK3Gymis9IwCPWMbbAkADSTU1cjjVtjiYNoEHTMnI+X2zKvabKG7nblDwzhS5eoTXqtNWApc2QFAMBg/K11S3eDbA83auukq2f2232czbPU8CMxlflfNTqmr70t2wG2FhbJZLiHEYJADVKb87K5k84Fup3YU7FJY6xuIx6RhMPw1M1rhe4zG6++w0A5aKqr8CfWQtnhdsyDMf71B4H2KNGgCJy73qpmLoemQZEE9QdRdERucOTYW2T56dw6H36pFF2slpWfB4tEeG0Nbeh6tK+y9lOLjN0AzqBUAtqoY3jeNQUYajfqNwcQpInxO2XixXY6iGoaXRO2m3tfT6HRR8Syoy2Uq0rbqZWoEPeorBnudbjUIEhjoQSTA0w2Wgi25DyXD5la4Zw5aFOKUh2AuqFV7xjvrOg6wuyztip7y3ytyCcZEGtyVnLZpyGSYqCYB3A5YLRKhubpIMeRA5tEG91yyz3HuE9zS75bQ889NYC1C7QpGgAqSRLAANzSNiFGIVTtlo+bd/KjTxgN2isavGWYt3VO+0kStJ4kbw2nxxKmwmmhOzNUWPDZKqhO92bWXHUBPFqaCdD1Hnih2U/dR5l2jk9bcbRprafJtRIGm+FNaN66HBcZK8IocyQqjxJIAkk+JM/pgeBfJBcFYvwiy5dQ53M2IzeA8t+m5HWNN8LYzadZdGZss/xPi1em4L03prEA1A9MNdGokRd0tOvQR6xkQtgkFmODuhBt798Fc0mE9/G4ukawjQO3+P+1MnalECh6dYaaE2G7zksJ9uO/CF1y1wSZMHmaC4PYQM8nX+y0tPs/wB93FaqWW6tT7pCF1RZqMWkSt6q2gI5VWd4EyKDuIC52p9hNUl2NOQ+YWzHpzTLjdGvmLxQtimf7mKhqqlWUBgD6kSelxUTo0VOFUBfJJVSDMkhv1BP2HipwczaDXC432NlneC8SrZvvMpmQRUUOKjkKptZWpwyjQOGYGRysNR5s1NHHR1LZ+J05316W8iplVA0NBiN2OBI45agqfLVyyKxEEqCR4EjUe0HTDz2bLiFkzkbKpmc5UkqqMNRDaHTl8dJJY666K0wYw42NtrkroIXOT4gxJuECdzyhR0A0Mk6GCQRMGCIx18QAyQbJjfhiyTtLlqwEyRpqddh547slF10KgO3s940ODZRdU6/FEQkGZDKsaD1oF2p9UTqfZ4iXGwOKUASu6HEUcwJBkgSN7dzAkgTprB/THHQuauHJavKHkT8K/IYsYh8g6J4HJZjN1Od/wATfM4iPb8x6qC5+ZUXeYTspO2jvcc2Ebajr8wjQ+0f8g+fTCmixXRJZR5amVklrjpqfGACT5kKvwPjhTs9AumUFVeJcTopIcBjrIjqVjU+JXTSTB2jEqkw6eo+aMcrn05o762RPvikmY7QV6pXvGYiIEmCQYuAKGB0Ejm0BJ1xpaLAaGAFrY7HffU899hwATc9bOc3EEbuH5vxv4BUDXUhfwqsQSfqwEOm5GgM+BB64e22Rts46ZL0HD5C+nYCDewytnpfRd0DLqSmk7kgaHeCDcPdGIsmIwjS/gpNRhr6lha+MEc7fymXBeKZnI5qQSwQ2MtSpIqUzDCSAdbSGB1gk9JBZmr45GgOuSqik7PjYc6nYGnfmdRyzC3faLtpTK2KssVDKrqw1iQS46gwRYwIgEMeYKU0PxDthpH8Kmr5vgwe8GfBZ36X1h/1Ks+RpD9O7PzPtOLMYJTW09fyqH+szk/6/C4+mlYf9St+aj/+rHP6LTcPX8pX9WmPsfhVs92nr14UszHZLyhhn5buVF1AJHkGOOPpKegY6oA/SPYz4lORTz10jacf5G358gouHoKdOiiqtjJe5KLcxAX+6JVjcTcCCI0IxQ4Uw1lTJ3ztN3HP0H4Wg7RTjD6KLuIxmbXtyv5nnzT68CIJKMLkLGTA0ZSerKY16hlO5OImI0Hw0thoVnY5xLGJG7/VD1oBO8eGK8MS9tRUs2W/tI8Z6Eb+3ce3XCjHZdLrb1K1aBOEbKGuLiGjeoslUaqrWLFdVR0lQQpi9QlwtLMwYE9Ai7Eg4h1hDHtDz8hyNjrfIk2zsBa3Ek6gK5oo/wC24tzdn9Nyr/SnM09WprUUtN1PvlkrpDLLFCCCCsASIPUYcODU8ltl5GW+x14HK/I3Kn0k9JMdl8ndu3hwy/8AL8gKD/EmzdUV6q0e6pf06VUX0naQKhaYm1ZaT1QACd7TDaCOju1hu48fTl9UV88bT3ETw45XI04ho9SenAr6Hww1M2is7Gj3VQgotG0h1UowWoajqyAOwlQNR0IIxaPYJAA7qoTC6y67RcXo5GiDAnanTEyx6+JtEyza79SQCPcGtv76KXTwSSnYibc+9Vg6va+jRllRqlSo11WoVSmGbRR6zXQBoo1gIB54y02H1VZKZJnAcBe9ve/zVq2gmiGbbcSSAPW65yvEHcu3dFQxvCmRBe5mALasCYa6APrCB6uLGWJotnnbP8rKYnGyGcta6/nbwvr1V7vMR9hVu2jvcGwjbR3mDYRtqCvRVzJnYr7m3HsOnwGFtuNEoS2UiQFt3EQZ1md58Z1n244Qb3XO8UaUqYaAqhjqAAJJ5dQBrPKuo+yvgMKDZHZC5Sg9ztM116MtPUoaewEqyaDRQJiB5DxPjhTo5bfMD5JTu8GoK1mTb6tPwr8hiZGPkHRPNd8oWNzuY+sqfjb5nDTo/mKpXzgOPUqH0nCe7SfiAj0jB3aPiAoqmdjCxCnWvvmqub4gwUkEToF8LmIVZ8pInyw9DTd5I1g3mycD2jM7s/JZyoZ5jJmYnUwZb3sfWPnPhptG91TxAmzWj2PH1KbaySV+wwXPL3oN3AIXLmXDqYUrIPRnLAe+F0I8yN8Qn1DJtl0ZuCLjzt9LLd9l8OiBmbUsBcCG2NjrqeGd9eC+jdnew1Gpk6TBmRqoDuVM8pJtsVpVGCkCQIOsg6EVEwD3G6ffWyw1D3RGwuRbdYGwyWnynYTIrvRLnxqVarf/AC3W/AYQI28FFkr6p5uZHeBt6WXOT7NZRq2YJy9N7aiqC47wCKVIlQHJCwSdh1PnjpaOCjsqJbEF5t1K+fdo6dBszX9HtFOUCFPUHdooNigwFvNSYiZbxw33zopg9m72VQYhMJJC1xuNPfvVUaXDK1QJ3aB2YObVLaBGKkk2wBp1PUDE+o7SxwC72WHN38JVFgDJ4BMZtkE2tsknLoVXfIOCVYojAwQxYEHzBGGx2mDgHNiuD/2/hWbOyIc0OFQLf/H+Vd4Lw/65YZajibUTUydJPgAJHhriqxfG3VMGyW7Db3JJ15aBWOG4NDhspmfIHG1hlpfxKtV7aSrSrkUqiKvKzBWECARrqN9RIOo8Riqp5pNvv6YnqPT+Crgx01ZT91KA5uhB936FQLn5Qqrl1SoDMToyG48qwEBCAkkax7cXr55qmIOmtfgNfFZDEMJiotptMx+zqSf09Abbhqp8kzVHKq9NIAJNWoEUBpjWCSeVtAOmsSMVlTI2Bm0WuP8A8Rfz3DxVfTUzqjMWATSrkQilnzuXgb2pdHXfvR8sVTcSc92yyB3ibfZWLcJjOr/JUeJVGoWhxeHDW2gSSLRYUDNDm9YBPXpBxawt7w7IttDUA3t9B9FBqqJ0Gy5jsibZ5eKd8L4XWS2srUnSIKUmvlelrwBI3jrBHhjP1tbBMTCWlp4uy8CNfwrnD4JIM3O2gc/5uuOIZB2Z6yWohiRVLU5IEFvVMAiBBAPKT1wukr44WCF13HlY25c/A71yuw34l/eMdbLeNeaRpnwQYkwYgQbjpFpGjBpBBG8jGh7l2VwRfPMW81l5A5kvdZE7rHI9Fq+H0quXWnTp1GNUwCs3U1tA5VBHLSRQR4cxIALAYbGISd53UdiBqT7C18VGI4QXkkr3jOXp1RbUVax/ud1UkkfZ+yvkPE+JmvqsSe59mFWVNStaLu1SbLcMoUAxp00pjckBRGmvN4e0/piM6eWWwcSVNZGxmYCQNxzvHapTNOpT9VVFQCpak62E6ySxEDYgkjpdwwhjAyS7TxIOznu2t3jldUGIYeK15la/ZOguPlPU7r9CLbwr1HPK6hlMg4U6EtNisbOXwSGKQWcDYhd+k4T3aa+ICPSMHdo+ICPSMHdo+ICFzS6s5IRd49Zjvavh0k9JgamVVsNbm5aHBMIkxA7ZyYN/FMuBcTzWYcplVShSB52C6A9JO7vHSZ8SJGItbiTaVl3HPcB7yHNbKaioqJgZs7TuH3PvP6p5m+O0qEo71cy40YXkKPEMFIT3QxHXDmEsxmv/ALjGBsZ3uuB4ak9bW5rKV+I0lObPPzcG+/Uq9k89SNNCMrTUFVgBzAEDQcuwxpfgZG5Ei/RQm1sbgHBuvRfN+In62p+N/mcVR1WUnH9x3UqvOBNWROBFl4wnAlte5uhUNSjMdYKmD1tIMT0mInzw7FJ3bw4bk/FUbLruzClSjSVQQtU1I0uKBVYbMGU3GDzAQNtYxbT4myWExkXuLFTY6mCF4lYTcG43KGgalMsyMVZwAxAUiB6otYFYXpp8ZM1MTu7bst0UhuP1QmMoIzytbLlzy6q/lOPZukLadd1WSQLaRAkkkAMhAEk6D5YUXkm6S7Gqlzi648lZTjvEa9yJWr1CFJYUxTQhdf7kVSCdYAMmNNjhiesjpwDI4C5sPfrwT9NPX1d+73cvp1SMVSadtzGmdQpdipLmSbSYJYsT5k+eHi62pVd8RUvdsbTr6WXbU3CM5FoUMbTIblmQVjlOkQdehAxNioO8h74OFrXFs/qMvVNPJZL3Lr7V7aae/wDV0y4LxQUjWvUqKopiaCqpXupjRjBBB/7a6ZzEqF9QWPjtdt8jpn91pqbtAyT5agBoAsC0cyc9c1R41mDXrPVAtDWgBgC0KoUXEHcxP+5xIoaT4eARuNznppmb5ck83tfLTksp2NLb3+YG+gG4jgjg9Y0KhY3MrU3psFhSFe0kqYi4FRodN8FbSd/GGtIBBDhfTLj5pD+1stSQ2pa0NH7Qb/UlS8ZzJrurAMioi01BsJIUky3LE8x0Gg6YRQ0fw7CHG5JubXt4Jv8A9Vz07iKSwabfqFzldVaNJ1mGbmBU+rqp3G3licA0KDWdqMQqmGOR42TuDQPtf6q5k6TMmYW5hNG8gW6906kTIO17beOJNLYvsp/ZOqe2dwDrafW4P2SNqX+Y/BP44uBEOJW/kq5/3fRv4Uub4o7PSarVJalDU2YoLCpEnYXNyrqZPLroTNTLRRUj9uAWLszqfXdmVTx0glqGMeR3Vnbe0QMrCxbvuDv3b00y2dFOr3lanSqMRNoC+s1rS03iIDLG4umAQMOV8E+LRNjh+QDMuLS2+VrN0cba3sGm1rlY6ExYfI8ucXX0F779SNBfzVWlW0H1VK4Acx5jPjsD+uL+GlbE0NY1osLXtmeZsAqOeR0riXvcQTe18hy1PoreTzoWolWpzW1kZoU+rSdRIXUyFQGNZI88ZitLpJnnqPspFI9kVZGXfpbl0uPyVucjmAz1WBBHc0yjAggio795B6jlpfEeOMmA5lK879qx9+a9HdZ0zeFslFnKjRyKCfMwB7evw8DiBE1t/mOSlna/xCVZ3Lk2Goe8F6Bl9VYYhSQNwVJDgkki3fXFpQSMEwbsixy4nz+mVk3PGSy5N/RMMqtCvTpU69HvJUC+1YkkqIINyzB2EAXdFMVc/wARSzyPgktYnedBx3Hx1y3kXgtl2bW14pLxrsyMkLqZJolgIO6FtFE/Z0ge7/VeYXihrgQ8WeOGhH5Wb7RUIkHxQ/ULA8wMh0I5ZW3C2aqcWtljbInBZFkM8Anw1wWXQ0k2Cp0w7lFAlmIVR0ucx+rH9cQ5Hht3u0GfgF9AU8EWHUYY0ZMb5/yT9St5xiuMnRTKUSQ1su40MHcyNmcz7BtGhEPszhP9WqnVtSLxtOQ3E7h0aLX45c15vj+KviaQD/cfv4D3kP4WcpqAABoB0GPWAF5+4km62vDx9VT/AAL8hipl/Weq0UH/ABN6D0WN7R5NqOZrIwjnYjzViSp+BxmXCxVfWRGOZwPFLZxxRkTgQicCETgQicCETgQpsjk6leoKdILcQWJdrQFBAbYEltdBGIlZVspYu8ffhlxVlhmH/GSFpdYDXj4L6Bwzs+lJLbm3JNpKC77RgyzbesSBAgKAAMPU4i+aTat55npwA6AcyVu4adkLAxuQCwHF6aDMO1MXU3JamWELrpVKLuy3kkEkC1xbykE+gYFWiKmAkZeQZZnQbr87ZH653CyeO03dSiQXAfw3kc9w0OmevBQVmLm5yWPLPhKqqgx1MKDJkzhUN4Ye4YTs3Jt1N/JVVXWvqZDI4AG1sl5jqhowIRgQvZwIXFR4x0BKa26l4Vmraq3eqwemxlRAqKRMsQPWt3Iw7G4MddXeBzCCqz3i33VCrkqqzNM6eaRp53Rif/VqS9tr6H8L0txLxdoVajTktMQVA0ZW3ukSpInbr1xHqKls9iwGw4iyw/aWYd5GwEXFzqDbTW3RXuLZoVHFSGuZVvFrGHAAbUCCDE/ti6pq+Ets51jzVJOWyO2mHXw9VBTrjwY+VrfMiMPvr6dovtDwUUxHfbzC6pggCd419vX9cZZx2iSVyR208kcVNlsw1Ng1NijCdR/m9aQdCDAkEHYeAw2+NrwQ4XupFPXVFO4Fjjlu3eSYp2ir9e7b/QwPxvj9MVrsIh/xJH1Whi7Vyj9cYPQkflRZ/jNSrTdCqAOrLMtPMImdMKhwxsbw8OORvoly9qi9hYIrXFv1fwrHBe0L0HuZe+UA2qWtKkzLXWtJgkAQPWbxOE1ODwTCwu3p76eQ4Kvp8de0WlbfmPwrvaPtaczT7pKXdoSpYs1zNabgALQFAYAzJmOmF0GFxUdyzMlcxDGBPEY2A58Vm7jixsqCy6FU45shcLQpDzKRtII+OOWSQdhwI3Jp2Py852hI0AZx+Rrf1I+GM9i7iykeOg+oXuOI1LZaJr2G4cR+fsu+L5gvmKzHfvHX3Uz3Y/RRj0Ds1TtgwuBo3t2vF2f3XjOMymSseTuy8lChnQak4vLqp2bmwX1fh3AYpUw2jBFBHmAJ/XGclqrvJGl1tIKK0TQ7Ww9F32n7NU84onkqL6rgfoR1XFe5gcnKyiZUtzyO4r5znux9ak0F6R9hf+OGSwhUEmGSsNiR9fwq30bq/ap/Fv445slI+Ak4j34I+jdX7VP4t/HBslHwEnEe/BH0bq/ap/Fv44Nko+Ak4j34I+jdX7VP4t/HBslHwEnEe/BH0bq/ap/Fv44Nko+Ak4j34KTLcFr0nWqrU7kNw5m16Eer1UkT54YqaUVETonbx/o+BUuhilpp2yAjn0Wg4xmmq8kA0ySLLo7y3Qio0GEn+0Az1kErjO0mASx/Ndu1xzy6Za8927itjJVRsG08Ejh+Um4nw3MVypY0VCyQFLk6iCC5XUbbAbDF3R4e2muQSSfen8qgxWtmrmCPZaADfUk+iqfRur9qn8W/jidslUXwEnEe/BH0bq/ap/Fv44Nko+Ak4j34I+jdX7VP4t/HBslHwEnEe/BH0bq/ap/Fv44Nko+Ak4j34I+jdX7VP4t/HBslHwEnEe/BH0bq/ap/Fv44Nko+Ak4j34Lk9mKnjT+LfxwWK78FLxHvwUZ7IvM/VT7/AOOO/Ml/CzWttDzK9+itX7VP4t/HBmufBycR78EfRWr9qn8W/jjuaPg5OI9+C8+itX7VP4t/HBmu/BycR78EfRar9qn8W/jgzR8HJxHvwR9Fa32qfxb+OCxR8HJxHvwR9Fav2qfxb+OCxR8HJxHvwR9Fav2qfxb+ODNHwcnEe/Be/RWr9qn8W/jgzXPg5OI+v4R9Fav2qfxb+OOZo+Dk4j34Lodlqn2qf5m/jgsVz4OXiPfgvR2ZqeNP4t/HHLFc+Cl4j6/hdfRur9qn8W/jg2SufAScR78E27P8GqJVpMSk020gtqlQ2Op06GpcPhoIxX4jQmogc0WBt6ZrX4TXStpDSy52sQVFxDsxUbM1QrJBqMwkt/fzn+3xY41GBVPd4dEyTVotlyNhw3LPYlQOkqnOaRY5/Ra3sv2NXLsKtZhUqDVQJtXz11Jw5VV5kGwzIKTQ4U2E7chufoFrcVqu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3" name="AutoShape 4" descr="data:image/jpeg;base64,/9j/4AAQSkZJRgABAQAAAQABAAD/2wCEAAkGBxQSEhQUExQVFBQXFxcYGBgWFBQaHBoYFh4ZGBgeHBccHCggHhomHBgZIjIkJykuLi4uGB8zODMsNygtLisBCgoKDg0OGxAQGywkICYtNCwyNy8sLCwvMjQvLCwwLywsLiwvLCwyLCwvNCw0LC8sLCwsLCwvLCwsLCwsLCwsLP/AABEIAL4BCgMBEQACEQEDEQH/xAAbAAACAwEBAQAAAAAAAAAAAAAABQMEBgIBB//EAEcQAAIBAgQDBAYJAgUCAwkAAAECEQMSAAQhMQUiQQYTUWEUMnGBkbEWI1JTcpKh0dIzQhVigsHwQ+EkY7Jzg5Sio7PC0/H/xAAcAQABBQEBAQAAAAAAAAAAAAAAAgMEBQYBBwj/xAA9EQABAwIDBQYFAwQCAQQDAAABAAIDBBEFITESQVFhcQYTgZGx8BQiocHRMlLhFSNC8TNikhYkcoIHssL/2gAMAwEAAhEDEQA/APova7tQaJ7qjHeRzNvbPQD7XyxaUNCJBtv09VRYpihgPdRfq3nh/Kw1XiNZjLVahPm7fvi5EMY0aPJZl1VM43Lz5ld5PMOzqrVHAJAPO374iYi8wUkssbQXNaSMuAUmgc6apjje82JAOZTvtDlrED03cRoRe2s+/fGH7JY5U1dU6nqiHXBINgLEbsgMiPTJajH8PbDTiaG7dkgHM5g+OoP8rP8ApNWJvqR43NHxx6D/AGdvY+Xa1tle3G2qyG3UbG3d1tL5281NkjWquFV3n8baD44h4nXUuHU5nmGWgFhcngFJoYaqsl7qNx4k3NgOKl4pSrUGAaoxkSCHb98RcFxelxWNz4mWLTYggb9D4p/E6OpoHNDpCQdCCd2qp+mVPvH/ADt++Lnu2cB5Kr+Il/cfMo9MqfeP+dv3wd2zgPJHxEv7j5lHplT7x/zt++Du2cB5I+Il/cfMo9MqfeP+dv3wd2zgPJHxEv7j5lHplT7x/wA7fvg7tnAeSPiJf3HzKPTKn3j/AJ2/fB3bOA8kfES/uPmUemVPvH/O374O7ZwHkj4iX9x8yj0yp94/52/fB3bOA8kfES/uPmUemVPvH/O374O7ZwHkj4iX9x8yj0yp94/52/fB3bOA8kfES/uPmUemVPvH/O374O7ZwHkj4iX9x8yj0yp94/52/fB3bOA8kfES/uPmUemVPvH/ADt++Du2cB5I+Il/cfMo9MqfeP8Anb98Hds4DyR8RL+4+ZR6ZU+8f87fvg7tnAeSPiJf3HzKPTKn3j/nb98Hds4DyR8RL+4+ZR6ZU+8f87fvg7tnAeSPiJf3HzKPTKn3j/nb98Hds4DyR8RL+4+ZR6ZU+8f87fvg7tnAeSPiJf3HzKPTKn3j/nb98Hds4DyR8RL+4+ZR6ZU+8f8AO374O7ZwHkj4iX9x8yj0yp94/wCdv3x3u2cB5I+Il/cfMo9MqfeP+dv3wd2zgPJHxEv7j5lHplT7x/zt++Od2zgPJHxEv7j5lAz1UbVHH+tv3wd0z9o8l0VEo/yPmVpOzXa10YJXYvTOlx1ZfaeoxX1eHtcNqMWPqrfD8YexwZMbt47x/C+hg4oVrV8d4kxevVOpJdz49TjVscyOJpcQBYa5Lz6cPlqH7IJJJ0z3qoRh4EHMKMQQbFMM/wAKeiquSCDG06HfGewrtFTYlPJTtaQW31tmL2P+ldV+DTUMTZtoHpfI6+yrucz3eZbXeQD7RjO4ZgxoMf2QPk2XOb0OVuoJt9d6va/Em1mDF5/VcNPW9/rquBmQuSt6s0frPyxJNDJJ2oMt8mtDvDZ2beJ+6jfEsjwEDeSW+O1f0+ym7OQiM50k7nwH/cnFf20dLVVkVHECSBew3lx/A8FN7MRMho5KmQ2BOp4D+SUu4zxDvnn+0aD98ars5gowul2HG73Zu+wHT1us5jWJiumBZ+huQ+58fRUMaBUyMCEYEIwIRgQjAhGBCMCEYEIwIRgQjAhGBCMCEYEIwIRgQjAhGBCMCEYEKpmczY6goriGNrrcsyoBjrAJ+IPQYYmZ3hDTpqrCif3Yc8DPT1v5/lTU6gOo9U7AmSp3tJ3IgEg+RB1EsRuc07DvA/bquVMTHN72MW4jhzHI/QqXD6gIx1CMCF9C4ZxZxRpDwpoPgBihmp2mRx5lbCmqniFg5D0Wd4TnEp1618C5mgnpBP8Az3Ypu12GVdbSxOp7uDcy0am4FiONs8tc01gVbBT1MrZTslxyJ0yJyJ3X8suiucX4elUXJAbxGx9uMrgGP1GFydzUXMe8HVvMX+o39VoMUwWOvj247B+47jyP53JPl6zspoMC3RfFSNvdONpWUVHBMzGIXho1dweDrb/sRoN51sc1maWqqZYn4ZMwuOg4tI0v/wBQfIcRkmGX4EAIdiSYkLEaefvOM1XdtZJJQ+miAtcAuuTY2voQBewyz0V5R9mI2RFszyb2JAyGWmovlc8OimfgKEQCwiSNZ1O/yGIkPbStjlMj2MdcAHIg2F7C4O653J6bs1SPjEbS4AEkZ3zNr6jkEp4nkqtMKh1QbR1J1188a/AcTw+umkqW5THMh24AAfKf25Z6G+uVlnMXoqymiZBe8QyFt5JJ+YceGo4Z3U1HI0adMmsecjRQdR8P/wCYhT4zildWCPDG2jBzcW5HibndwA+Y/QSo8KoaOn2643eRpfMcgBv4k5D6lNjdLIowIRgQvaFNqlRadNGd2uICjosBiSdAoJidp030xCqMQggvtOzGv2HX/ZVhTYZUVABaMjoT69PYV6rwHMnSkq1WBIYqQKakaEd65Us0yOVCAQQSCMUx7RsDrFoA5nPyt91cjs18v67npl6qpnMrVof1kCeYqU3An7VpJUebADUa4saXF6eoNgbHn+dFXVWCVMA2gNoDh+FHGLVU6MCEYEIwIRgQoxmE3vWPxD98NmaMGxcPMJ4U0xFwx1uhXSOGEggjxBBwsEHRNOaWmxFl1jq4jAhGBCMCEYEIwIXjGN8Jc4NBc42ASmsc9wa0XJTPLdnMzUCvCUqe81S1zDwCASv+qD5dcZnE+0kNO20Z8fwFp8O7Ouedqo8gfU/jzTCn2UovIq0tYI7xK1eRPgju6n3gDyxjn9sJQ/aaSetlo24PThuzsAdPzqlGa7KNQp1CjFrX0PMZpMLgSpmHpup0XQiNJgYv8P7TR1Fycha9uDhwvuPA5DPcq+qwfIbNr6cLg63tvHHXLik+eronKVqI4PMRVBYRrBps9qSBuackH1UOgewmrrKiTvpJ3FvAM+X/AMtm3kT/APIpitoqSKPu2RNvzdY+tz7yXQ4kgHLRVvOqTU+AJtH+kDGo7jazc4n35KlE4jyYxo8M/M5qWhUDl2VQqlhCjQCFRXgdBeH98+OHKdpa0jdfL31uoeIvD5AQM9kX65/ay2+Q/pU/wL8hiDJ+s9VbQf8AE3oPRZfNoTVcDcuwHtJOJ/eNjh23mwAuTwAGaoZGOkqCxouS6w8Spa2TrUdwy+YPzjFTT4phWKfI1zXng4Z+AcM/BWEtBiNANuzmji05eNvun3A6JFM1X1dtAYHqjHnfaqpjFT8DTjZjYb2Gm0deltLDfc71s8BhkfEKmc3e8a79kaDnfW/C3BXqeMw5aEq1TGGCUy4ozGXDqVbY4dpqmSnlbLGbEe/I7xvCZkY2VhY/MH3/AK4LF/4ae8ZGYCD1Ik9dBj2V/aFooY6iKJzy5t7NabA6EF1rCxvz5Lz6PBC+sfDJI1oB1JFyNRYanK3LmnuQydBBraT4sQcYDEMVxqteR87RwaHAfTM+K2FNhuHUrfk2SeLiCfrkPCyR8camas0oiNY2nyx6B2Wjro6G1be98trUDLXfre181i8ffSvqr09tM7aX5eFr2SyrSZhCG1tTMDZQWO/kCT5A4tcQqjTRB4G8BRsKo21UxY46An7fe63L0VoCtYCuiUkKiXKInKF6kh2qtr1Yk6SceR1uJvmlDWHK5Lr8b7zw0+2a9HjhDG6cgrWTBsAKd2AAAsggAbAQfD2Yz87vnuHbXNSGHLRQZvOgN3RAltFFRT3bn7F0EXETpvEkAwcS6SSaL+612Q1sbkc7cP8AVxcLjtk5ELLcT4YiIlWiCtNnZHpkz3VQFjA3hRDJAMcqRuTj1Ls7jDqg9zIbnd5X8iMxwWNx/C2MZ8RGLcfz1B80vxrVkVzUcDf/AJ1P6A44XAapTWF2im4dlKleoEpgAxJLbKBuzEdBsBux8ACcRKmrbA3aPgPe4KxoMNfVybDdN54fyUzr53J5PQIMzVG71ACAf8qeqvz8ScZapxKWU65fRemYV2WYxoIFuZ18/wALqj28zD/06UgeAxBNQ9XjsEgYPncoKnaqhXMZrLrdteBa49jiGHxw7DWyxm7T5KLVdmo5mWycOar53JhFFSm/e0WIAfQMrHZagGmvRhAJ0gGLtPh+JtqPkf8Aq9V5pjfZ6ShJe39Pp+R9QquLdZlGBCMCEYEIwIU3CKV+YN+lKlReq5BNx0blQgi1yAebcLeBBMjO4/IbMZfLhx68hw4nktT2bib88ls9OnTr9ua1OQVe8YWIGQKSwUbtcpVWiSBYRJJmY6EY8qxKaaSz3E2dew5A6+J9FuImtGQ3KxXrszrTp8ou5nP+UBiqjqdVBMiL9JM2ssoyym+LkGROy0cTnn0H1PJJe+7tkJg1QAgSATJAnUgROnvHxxWtDrXCWs5xfhwYhXpUyh5Q6AqynoLf91YHcDUgG5oqx8R7yGRwcM8zr4/YgjjlezMsLXjZe0EFYPieUejVNJ9w68w1ups0XDTTlDTpAKN0E49awrFmV1E2a9jcNdusSQPrfLqsTXUBpqhzALixcPAE/Q/RNkphQABAGgGLsAAWCzTnFxuVs8gPqqf4F+QxVSfrPVaWD/ib0HosxmkJq1LQZDttPicTi+JsQEpABG8ixy5qjdHK6dxiBJB3Xyz5Kds1mDuX+H/bFMzC8EDrtZH5j8q0diGMWsS//wAf4WjyTf8Ah6fkIPtG+PK8Yj2MUmH/AGJHQ5j6Le4S7apoj/1A8QLH6rumcVzwrJwVpGwwQmSF2XwmyTsrLcZy/eVyFKgwBBMSceqdnMQFBg7ZJWvLbuN2i9hffnlnfksVjNCazENiNzQ7ZGRNiddMs8rKhnuHPSi8CDsQcaPCsdpMT2hATduoIsfuPqqHEMJqKGxltY7wf9FUazQNASZAAAkksQAI66kYsamcQQulO4E55DxO5RKSA1EzYhvNk7ynDloRVanz+tDVEZtBrMU4WAdbTbqZJG/klVjlXWPcO8y0yaQOVs8+VxtcM16ZT4bBStAY3zNz5/jJaLL1namGNIK8SEZxInoWAIB8YkeeMzIxgkLdu43m32vn9FPzteyXUOLtLFrlKH62lUFOVTluZHQCQl6kzMgj7Skz5cPAY1zbFrv0ube1/wBrgdCfDxzTIebqxnnSq3dPbalRTULEAKiqrksTtJYJ482mxib2fpHuqGy2+XZN/G7beP2KJni1ki4xlGpUwS4YVy4nvLgzUK1E02HS56KMzAQAQ8DmJxt8LoWw1Mfd7ifL5iPLTpbgFSYxJajk2uH3ASuMbVeerxlHX/nX/YfDHCBvXQ4jRNsuopZUqMzl6FeoLjTeogNsfVq5m5GCxoAQCzyCW0weMV7zJdsbnN0+UE2C9NwWOOia0PsTqc9Sdf4Wby/Z3NVleoKegBPMy85HRIm4nodFPjimlxSljcGl2Z5adb2t015LcuxmnaBsAnjutx6nplzTnsL2ko5ZGFRZu1BjFjG/u3G4TeKUMlUWujOSzvGs2tWs7qIBOgwgK1pYnRRBrjmp+A8S7trH5qTi11k6g6H2e3DjHFh2go2I0TKmItcEzq0SjMhNxUxPiIBU+0qVMeeN3Rz9/C16+f8AE6M0lU+Hgcui5jElQERgQiMCERgQrvB6YeoaTerV7pWEkTTLGnUUEagkVh7gfDGexphMkTiMsx45EehWq7NvGzK3fkfULQvla6IjUqVSoRysfqw1RO8Z1YKWEOQ7yCF1c7WgHLYlhLamJrWZFosOltPT68VrY5Sw34r2nmglKSHV6VSrVKvTemXpVWdtC6iIDAaxrSgwCDhl2HOqMNbTuGy5tvMfkX80d4GvuFTyagVbnF1ViL/AvNRUAJ2p00pVHC/+ZOrGcVWM0zYGtjjyaB+L+LiQCeAtolwnaNynGZW5SPEb+B6H2g6+7GajOy4FTtm4ssx2npImYy9ViUVhVplxFquQCCynQqUFQGZAGuglhe4WZpqeWCMbVrOtvIF9N9wSCLfYBQ6nu45Gvebbr9fykNShVpsLzcD6opKCrdZDlmYL+Ij2xv6PgWKsqowwSOc4DQtzHVwyPXK+/NYvGsN7h5eI2taTrtZeDdb8hflxW64f/Sp/gX5DFhJ+s9VyD/ib0HopDnqCBtQDJkdZkzpjzCuwXF6qtdtRudc5H/G26x0tbctTDidBBCLSNaBu3335DO9+SRZ/ipcxTBA/U/tjX4N2Tgo299WkOcM7f4jrfXxy9VncT7SzVJ7mjuAcr/5Hpw9eiu8ErFF7upy3apJ69dOmKTtTSxVchraI7ewAH2GQ4G+hy1tewsVZ4BNNSsbT1Q2Sbll9TxFtRnpfXMJgQQdcY64cLha+4IXavhosSS1c5jNBFLE6DEmioJqyYQwi5P05nkFFqqiKliMspsB7sOaztXJvWmosNd06jyx6lT4vRYTs4fPdmwAL2uHX/wAsrnM33ZablgZ8LqsSvXQkO2jpexFstnPLIc89VSzF4MPdI6NOmL+j+Ec0y0uzZ2pbbPrbf1VJVmqa4R1JdcaBxOXS/wBlJwqPSKYOujsvtFo/RWc+4YznbSVzaAMByLs+gBNvOyvuycTXVTnncMvH+AtTUoBrvFrQZ+yDqPYdfjjypshbblfz4r0BzLq2YIIOoOGBcG4XC26T5jLtWbuR67XUy/khR0JkGZoV66n7RBGmkbzBoo5KSxGRztwN93iMuSrZbh9k9y2RpUiqJBqBmqHRj3lWCZJZiSwDSAW0lYiBF3HGyNoYwWATZKzfaDiLV6KXgq3eCrTXlJakyMp5QbhveCwEhSBrAxZUJMcgkI+XQndmqbFwJ4TC0jb1A3m38XSFTOo1BxolhiLZFcVlBBBIAPKSTAAbQknoNd8M1DtmJxHAqTRMD6mNp/cPVOO1HA6Iur1a9q6Wiki2wfVVBPNp4QOug2wDu09bHU/C00TSBxv5k3FvJehf0OOqcHEuLjwt+ElpcKzFBFzOUqF6bC66mLWHjfSMgwdD60EHQRiR/WcMxJ5pcTiDH6XOng/Ii+6+XNQpcOrKEkwOJA1H8aHwzU3BXyNe8V6SJVqXc5ZjTJeTKhmIptJkecQegrcawjEqACSneXxN4AbQA/dbUW3+YCs6DHTUNETnlrhoL5eH4OYSClwyuZHc1CySGhGiV9bUiDsdNz0wt1XTgAl4AOmfFegDEqfuw9zhmNBmRyyVZTtGsxEAkknaANST4DErQZqW+RrW7TjYLU1K19h/8pJ9oNRT74AHuxqMCP8AYPX7LxLtq1orwW72/crnF2sejAhGBCMCFLlDFWkwElatNgPEhhoPbt78RaxgdA6/C6n4ZI5lWzZ3m3gVqeF8XrNVaaiPQ71QHVuawwoY0yoFhcxKkwGB09bGUbIxxIBzC37ZmudYFXszx9lr2KoZC6orhTbeTaVdx6vNInxWNdsLBBS9sE2Cr57JJRzdIgWpWDKI9UVVV2knpKC0DblgYq8VpBUQkb09G7YeCukqyAcYB8RY8tO5WzcxcJH2uS6nQGkiqW1E7U6iz47sNiPmDpuyNM6aucGuLSGXuNx2m+BHEHUKh7RVLYKa7mhwJAIO8Z+R4HckNCkVGsEz0W39PHzx63GHBtnEE8hb6XPqvNZntc67AQOZufOw9FtMh/Sp/gX5DFbJ+s9Voqf/AIm9B6LL54fWVPxt8ziyj/QOiztR/wArup9VZ4Xnlo3EpcxGh8MUHaDBJsUEbGy7DQcxa9+fUc1bYNisVBtuczacdD9uh5LynSeu5Y6DqfDyGG6msosBpRTxi7rZN3k8Xdf4AT9NSVeNVJnebN3ncBwb0/k6q3kuKOTZAcaxMyAPPFTi/ZmhZD8S53dOyvYXbc2GTd2fA2AVlhePVb5+4Y3bGdrmxsLnM2N8uIuSu6XFC7BVUAmdSZ2E7YgVfZSKggdUVMpc0Wya0A5kDUk8eCn0vaWStmEEEYDjfNxuMgToLeqqUmNWpZV3Mgf5SMaCphiwrDxVYcBYWcd+208TrvuOHmFRwTSYjWmmrybm4G7ZcM8hpyPHJSZWo2WqlX9U7/7EYYxGlg7RYeKim/WNL682H7eG4lLoaiXBKwwTn5Hew4ff72CccZSm9AtIJAlTPXGL7MyVtNijIWAi5s4Z6byRy1WkxtkE1C98liALtPPdY89OaymWYrWouIlXjXwqA0zr09YGfLHo3ail+Iw2Ti35vLX6LG9nanua5o3Oy+4Wy2x4za+a9T1XQbHY4jI8MG9IdkLlW+B0QTWqiIqsArKTrTpgIDPmwcgjoy49IoacQQNYFVuO0S5Z3tFXbKK9SktSrWV6ltk8ioq1IWmsKzMGLEsD/dp0FxTQse1z3nQblT11RLE9kcYF3HU6C3RJk4I2dpZHNq5pK1TL1VhmFSmaY/pimViovIIckEKA0NBlL6nahEXD69U5FQ7NUZ/3W13dOqZdosus96AFYsQ4AgNMkMRtcCInqG1mBh7Cqlwk7onIpjtNhkXw/wASwWItfmDkkjHcTa0aSCCCYgwdeqn3jxxeF0crLAixyWLEc1PLtFpBbY6Kh2k5qgqLory4WTCs3r8uwa4EEjcjXGGfF3cjgRnoV77gjoZads0YFyNeSg4fxuvQRqdJ7VZrvVBIOxtJkAGBOm+uknEGow6nqJBJI25AtyPX/alTYbDNL3jr8xx+6ZUslRr5davfUqVYStVajqquy6Fj9lmEMSAQbtpJOF0WO1WG1Bp3sMkX+NgSWg7hxA0sfArBYvgMckzgz5Xg+fC/O1s17k+MZjKqs81KAVvMoQdu7rKSADppLACNBiZU4Tg2LuLqd/dy7xob82G2fT6qqjq8RoPlnYXtG/X6/lc5Ti1GizVUy6h2JgtX0W7cJyaAmdAPLaAGpuytdI0MmqGhg5HdvPHxKmntSx7QwMe62gy9+7LihmjULVSFuqsDyraLQAoPiZCM0kkn4DGuwukZR04ijO0OJ38+mpCxuL1L6qoL3i1ha3DfbqCQDzVuMWipkRgQiMCF4NwNydABqSdNAOp1GnmPHCDIwXBIyzTjYZHAFrSbmwy38Oqc9lKad81RwSKYW0f53LCSN5UId+rA7gRUYrU2DWNORz/C1XZrDtt75HjNp2enHx/ledhuyfozd3dTC02BNl91QaMjFW0EwoYjQlGAA3xRbF5O85WWg+GPfbR3Jb2L7PZyg6JmO9kVJZ3YOltNywKMBorKtOFJkNJgbYQY/wC8HNFhv5poU7u/BaLcea+j57LpXptTY8rCJB1B3DA9GBgg9CBh/VWBblYrIDiospai5lpFyPVV2CswZogEydDBEgxjFVtDIZpJA07IvnZS45mtYBfNLeLZg1Kg3hQYmf8AqWmIO3ItMx0LMOmNl2LoO6ikqD/l8o/+up/8iR4LEdqqzbkbAN3zHx0+nqqkY2yyS1+R/p0/wL8hiqk/Weq09P8A8Teg9FmM9/Uqfjb5nFlH+gdFnKj/AJXdT6rzKUL3VdpOImJVnwdJJUAX2Re3v6p/D6UVVSyEmwJ9/wALScVC0aUDTSB++PKMBinxXFBLKSbHbcemg8TYAcOi9ExOpjoMPcyP5ctlo6/jUn8pbwF6ahy7AGNJ8PLGr7ZU9bUugigYXNJOnHQX4WG85ZlZ/stUUtO2WSRwDstf28uNzrbkq/B4NYdJmMWXasObhDhw2b+Y+6h9m3sOJh2n6reR+yu8eyRSKq6GRPt6HFB2NxQTtfh0+bSCRfh/k37+atu09GWObXQ5OBF7fR328kozWZao1zGTAHuGNzh+HU9BF3NOLNvfjmVkK2umrJO8lNza3BRTibYXvvUXaNrXyXLoCCDqCIPsOAgOFjohri0hzTYhaDhPFRUCpUMVhoSY5xsH95gHwYjoyz41jmBy4bUO2ReM5tP/APPUfUZ8beqYPi7KyEE/qGo4c+h/hT5rPrTYpUZaZYEIXZQCzAgCToDMDXeR10xEw2Eula9ueefJWc8g2SE/4XmaZooaTBqYRQIMwABAPgQOm+N8oTRfRUMzVp1WHeU1YbazqJ0DDZhM6GRqfHHGzOabtNk9JQxyNs8X6qbJccpZgKKBlgVvUrBpKZkOP7ToVHidpAJHbpjZIANtUs7Q5ZszVXL0ALl56r/207gQlxjcgsbdzy9JIlUr2xEyHXQdePgq7FGSVLW04/SSC7oN3UnytmrHaHhyKHVEZg3c95aSWAFtGkQoUliLZAJhSpcK5EFgEg3BUhzGkFpFwdV8/wCKZaoqlXWHUAugKsUYqCSLSZB6geHjOJtXTfFN+Ii1GTh+PeaY7O4x/SKj4GrNo3ZtdwuTry9DySRWB1Go8sUtl6sCCLjRexgSkx4fxutQptSpsApJIJWSpPrWzpBOuoOpPjivqMMgqJRLIDf1671Wy4bHJMZCcjqBx68/5urXCOIFqbpYLpjvwFDWH1lvHMX6AjYHXUC6bR9nRU1LZXG0QzIzsSNw3W4/zlhu1OJQYYTFTkF5Gmpb1+2/jlrYOX9w2geGk/oAPIT443mxmvLhLl7981NhxMowIRgQnnZ3uggLliwqLUCKol6lIGpCEwCyhR/mt6w6qmYqy/vnbWvu30XoeGCIUkfd6W+u/wCt17xDJnKZhqu+WrEfWDmAuJZZI8GdwPFXEEkEYJP/AHETQP1Ny6jlzHBLpX/AVL3uH9uTO/7Xc+R47jrYLUioyohpgVF6wwkqRoUJNp1jcjQzOkGGMlbPdtG4SNOKVqz1lei9FEZQl8BiCNdBKlZEghmHNhDipMDWgjMG4v0zOR5q9w2SSDqpEEHbXCWapyoA2UtznHaVPvFpsagCvTGXFICndosGpZbYOaYY7kQSLcToqSWS1hkd6z9XidLThwc8XG7eswoMaksepJkk9ST4k640sELII2xRizQLALzqaZ80hkebkm69w6m1r8j/AE6f4F+QxVSfrPVaen/4m9B6LMZ3+o/42+ZxYx/oHRZ2o/5XdT6qEGMKc1rgWuFwU21xaQ5psQu61ZnMsST5nDFNR09K0tgYGg55CyeqKuaoIdM4uI4rjElR13QqlGDDcHEarpY6qB0Ev6XCx98lIpal9NM2aPUH2PFMuJcZNVAlsbTr4eGMtgvZJmHVfxDpNq19kWtrlc5ncr/E+0XxdP3LGbN7Xzvob2HilWNiswjAhGBC5dAd/d0I6aH2Ej2E4angjnjMcoBBT0E8kDxJGbEJtwXOACoKtYCpCClUrKhCLP1gBiAx0330Gy4zTsEionF1O3J2u89Ons5ra4ZjbakbNQ4NcNNwPPPetHl+MZY3KK1LSASWprcY6bBtI1Ajp0IDLo3N/UCFfRTxP/Q4G3AgqslbLl4Fekx1IRXVmIETCqSTuOnUYa2FMNULWS2t2jo06r0suAtV5dqlRQiyoMCCAZIVgGYQI/u9Ux56oRt2mjasbG3vPcq59UwSd3fO1x56D1t4rRcOzZekhy6QjgOKlWQDeJuj16jbHoD9rE1Ly/xTLL0QisSxYmWd2MTpHsVQBAA9upJJFy1tV854xWV67MhBQKqqR6vKXMLAAt5hqBG+resb7DInsaS4WusV2gqYpZGNjNy297aZ2ySjM8LpuSYKsdypifaNifMjD89DBNm4Z8RkUzhnaLEcOGzBIdn9pzb5HTwsqDcI8KpH4qR+cgfpivODxX/UfJalv/5BxC2cUZ8/yVYocGTdmZ/I8o+AE/E4kQ4VTsNzd3VVlf24xWoaWNcIx/0GfmST5WTJEAAAAAGgAGgHsxZgACwWPc4uNybldYFxVTxCldZeoaYgnr4TtPlvhn4mHb7vaG1wuppw2rEHxHdO2P3WNvNWow8oSMCFsuxYpmkBKl1glTuCDdJWftEwYMawYhVy1Sx7ZDtjUr0jD5IZIG90bgADmLDem7ZVkBWmVZCCO6qaAA6Wq4U8kTysreEgaYYU6x6rI9oab5MX5VauXkVGNMKKtFyqltEUtYTB2KaA4aqJ3tDSG7VyAd2XG/5uuRRtbfZOyLabvL8WVLL9tqgpkZj0bvQNVQsNvAFyx8oBHiQZATIZBIYmxOcd1h8p533c76JbJ2Bm254HU5+W/wC6qUu0NfMIZIprMFaQKzIB1eSx0PQgHwONFTYdE3N+ZHksjiuO1W1sR/KCL33/AMe81GqgCAIA2AxarLEk5le4FxGBC1uR/p0/wL8hiqk/Weq1FP8A8Teg9Fnc5T+sf8bfM4sI3fKOioZ47yu6n1UPdYVtJrukd1ju0jukd1g2kd0jusG0jukd1jm0jukd1ju0jukd1g2kd0uKgCiSYHvOp2AA1J8hhuSZkbS95sBvKcipJJniOMEuOgCgNOuxhEpKB95Ua78iqQPe3uxmKrtXCzKFpPMjLyuCtfR9i5HAOqH25DXzzH0Xr5DMBlYQ0aOgB5gRoUknWdJ5dzI2Ijwdq9uRoe23Gx+x0I1GZvpzEio7HsbE4RvJO64F79RqD0uNRvBvZPg+ZZJfu6Z5tGJZiQSNE5RbEQS0kbgYsJO0UbbAC55n6KBH2Tc4kudYbrDPqb8eCTZnh1XKG5ipQtvZEs0/2VUKzrEoWPiRpimeW1Dy/Qm+h48wfVSpaWpoGF0Ttpo1BGmWv5sfBR1M0p5u7XvOlQ6spEQV6KRasQAOUYcZE1jdkaKpOJSl20ALrVcI7QlKYKJfeiPElUSo097BjVSYYWggktJBOHcKoauRrhKLNB+UneOmvn4K9mxmCnYAM3W0G7kTu9eSq5/N1a/9V7huFAtQf6euussSR4408FHFFnqeJWYrcUqqq7SdlvAfc6n05Kv3WJm0qnukd1g2kd0jusG0jukd1jm0jukd1ju0jukd1g2lwxGyxVHVBOsgTPWd8eeyEl5J1uvpiljaynYxugaAOlgrWS4k1IwDeg3QsJX8JO34Tp4W4uKHFZYrNk+Zv1H5WHx/sZSVpdJRFrJRqP8AE+H+J5jLjxTDOZlmVKlOqFpmSWlQAAxVV5lJLmCSNIkDfXC6nHHtnLWC4GgGp5km9h0Cy9H2VZ3I739Z1vc25AAi58bdVVHGKmyKBGq1CagaepVJuU+dw9mFPxguj2XRi/M3Ct6HsHJ3wldMWN5ANcfrYDqL8l3muOZqotr5quREctQof/p2yfMycUzp3kreRYLSMbslt91yTf6WHkFpOI9sLqFFqiOrLRDnYhqtRIWLTMGKm4G/liTX4bVTNYyIakEm+g98OCwVNilKS8uJ+W7cxqRw97185o5i6BJaIGob/fGxY9pyCy8jHDM+q2HZ+n9WB/kU/Euv/wCGExmznDp6KtxKPaLHcvufymndYe2lWd0jusG0jukd1g2kd0tVkR9Wn4F+QxVyH5z1Wkp2/wBpvQeiSZpOd/xN8ziYw/KOirJW/wBx3U+qjswq6RsIswXRsIswXRsIswXRsIswXRsIswXRsIswXRsKgqGrVJkimkqIkFn1DkHoB6sjWbxoN8X2kxEOeKdhvbXhf+PL7b3sthhjjNS8WLshxt/P2U9VBoqgqoMAIbSzRsIgQOpMjfqMZdpIzOZ57ve6y1DwNAreVpGmJLsZIFpMgFjGjNzHUjrGmgGGJHh5yHvwy96lcA2RmVL6YO8VJ9dC6HXW0gN8LkPvPhhBjdsF/A2Pjp91wPG1s8VKc2JNJwHVlMo4BV12bQzIEifaPHEinnkis8HJJkiZJ8pGaw2dyYoZlgpaFCPTVmuKqS0aneCpAbcgCTdcMaqKUSRhw3rzzGKf4KUNjFgc/wCOi0WTMlgNjFQeQqTIn8Yf2AjGiwufbi2Tq3Lw3KtrGBxbKP8AIfX3ZWrMWV1D2EWYLo2EWYLo2EWYLo2EWYLo2EWYLo2FFUY3WoLmiTtCr9ppIAGhAEi46DqRErK1lMzadqp1Bhr6t+y3Ibz73pdleC0U11cz/daUg7AIViPifM4wk+IAvJY0Z5r0+I1AiYx0jgGgAWNtBbO1rlT1eF0zqqIj/wCUGxhva9Ikqy+MQeoKkAhluIuBzGS69sjxm8kjQnMjoTmPCyUcQ7MU2qFqbFUBEISWAgEHQkC46AsZJCa+scPf1HPJqTExzHh5N7cdN/RKM7w6oraozL4whg6aW3H/AGmNpiZLKhjhrY+Ksm4hd395p6ixHkb28FwOZQE3PKsCOYm0COnMYjphbIzJIGDeVa1FZHT0jqgEFrWk5cv5y6pv2ipWoEHqipaPYlOkAPiT8cbeD9buVh9F4iMoGniST5rPrS1xIDQDdILyRZa7s5UBVR1tcH/QwI/+6fhiOcpTzHokVA24GngSPPP7J3Zhd1A2EWYLo2EWYLo2FpMmPq0/CvyGK+Q/Mequ4R/bb0Hok2ZXnf8AE3zOJbD8oVdI353dT6qO3CrpGyi3BdGyi3BdGyi3BdGyoxUU7HrEwYkaEXbXeUzhgVcBl7kPbt8Li/lqnTTShm2WnZ42yUluH7prZVXilbu6TvsQIBjYsQoMe0jDFVN3MLpBuH+lIpKfvp2R8T9N/wBEUKViqn2QB7I6DyG2PKnu2yXHfmvW4mBjA0blIiwxY+EDyG5+J/8ASMJJu3ZCCM7lQZrOSRZrDQPBqpm1PYursf7bPIwuOKwO1/obz46Djfoo8jr6ezw8NSq1JwatK1pWkAAT9hVdGaf87lVA6925EjDjgRG64zd63BA8BcnhcApoZvFt3v6lT8TzMVaMahWY1IkkK1OpasDqzAH/AEjxGCmp3Pie7jYDmbj0F0uWUNkaOpPS35SriZZ6GUZpFRKYNSd4qhFjTSe8A/Xxxc0Q2e8buDiB4LN9o4xJSh51AB9ArXBq4YU4MlTVpmJMTDiTsDyNAPnHXF/hbi2YjiFltgmkBO4p1bi/uoeyi3BdGyi3BdGyi3BdGyi3BdGyos3VFNGc7KCY018BrpJOnvwl7wxpcdyXHEZHBjdSljVpspb3XVKpiL2Fog9bReoAP9qAHrjA19U+Z7nnjb375r0egpGU8TY2jd781Hk6pqVCCCF5o2iwQB5zUJJB+ynSTMGWIxx7XTzIv9B9SpTZNt1uv0y+p+gTLL6tUMHQhV8LQASQPxXD/R5YiPBDW8xf6kfZONNyeWX0VfLa0qZ6lFJ8yQCThx36z1SmfpCgq4dalJBxRe6rU66rcCxuUFR9YFJR4MAyqspEidCNcWdBUOjeLEXGYvw3j+dyg4h81O6F5Ow7UDW+4j8bzbevcznhmAJIpEnvPrOZTeAAFakGgWqs3gENOusLpG4jUREv7kuB/aRceBtfwVAMAdNCBGTlvtrfkMx9bKscoB/1sr/8Qvyif0w4Mfbp3Ev/AIfyo3/pup/c36/hW+DuyVFVKiOxcNYquQygEMBUewXWliALpZVmBJCW4jNK8OMRa3i4i/Syku7OyNgcL3PQgXHM/ha6lmUaLWBkT/vqOh0Oh10PgcWbZmONgR/pZR9PIy+00iylSCJBBHiNcOA3TZZbVdW4Lo2VocoORPwr8sQH/qKuIh/bb0CT5hedvxN8ziW0/KFXyD5z1Kjtx26TZFuC6LLx9AT4An4YLo2VxU4dXaixSpT7xkNqwQASDaBUmZH2ojT1RjAHto/vyDH/AG72/wCw58PDwutT/wCn4wwfMdr6e/FXM5XWtQ7nLBGIaksBltRVKsSSJiApAgHmHkSMvR7VJWMqqm4AO1obuz3Xte+/kVaTs7yJ0bd4t9FVrzTMVBaYLCDcGAIBt0kkFlERMsN8en4djtJXRvkYS3YzO1lYccri2qyNVhk1O5rTntZC3oqHaKgy0h3qMq303BFrf0XWsykAnmtRvEaHXED+u0mJQzQwk7QaSLi17bx/Nip1Nh81JURSvsRtAZbr5LuvUhwN5Mfpd/z24xjBdt16GHDIKPhvBa+dUOG7vLsWIYlg1QaqsAainb5qWJJBAgteQYaQA42Btwvbw0v10G47qqaruSB+PY9U14l2OpLTLVa1awLB7srTtXSEphVlUYiDJY6gbarYR0MLN1zrnn4lQZKiQ77dFcyHZLLgNZVrsqluUum63JqwS6eXRpuiNYjHXUMDjct+p/P00SW1EgGTvRV04SwINlG60igKdRmp06jn16lyB3css3kmTSUAK0EyO7aLWGmnLw9/VN7RzvvWT49m6WWK0bBmCGctcSq2rFNFthuSULAf5UaeaS3SYPJM1zY37IB1tmTqbae8lHxGvYAA8XJ3cty84JxWpW+wiU6lOKVO1BFS6lNnrMAXEkGBI06ifDRRYfOxl3Oc7edOl+J4ZlVL5HVEDzYADnmtNbi6uqay8FN2a2mFJiSWJAA2GwJJMHTyOu002M43FhjGlzS4uvYDla9z4qww/DXVZNjYBdZfL1HZkCAMnrksbRIkQ1stIM7adYOhrpu19HHTslAJLv8AHK4tkb/bipDMEmMjmkgAb+Ph6rld2B0ZSVYTMEa7+EEEeRG22NBRVkdZA2ePR3H08Cq2op3QSGN2oXtuJV0zZLuP0Q1IBjCd9lr52s76ldPlE4jVt+4dbgpmH2FSy/FcHgWZP11Kn3oFSooVXRXgtzqQ5VYkCCG/tAIGpxjfg3Ss2gdfUZXW7+JDHbNtPumPC+BO1F0AK16fcOBU0HLSFFkka2sVqMG1ALqdYjE6ambNEWkWJz6G1v4USOUsfcZ29FHSy76qUdKqkmxlNz0zzG3o7I5cwpMq4IuMDFeaB8lOGkWc2/iDn7/lSBUtbKSMwfokiVDTVVOyEUydxY2lJp6g8onab/snEN8LtokjXPx3j1+ilMkFhY6ZfhdVWwhoT6WZ/KGqaajZ6tJH/AzAsfbAKj8ZxPobGYNPv39lErIRKwNOhIv53VXjp/8AEVfxnGwiFmBaGjj2YRzzS9ln4EfHDmqVI269kjUaEGR7RqMBFxZR3cFuOFMjgMyqb4qjT+9bkcR1AL3a9apxl8VLoHhzdDl76rJ4pTiKbLQqTOM6MSoLFrjJNwJC8qlFUBemszy764XheIhh2S/ZHAjInru3Kjqadsgva59B90cPrLBly5aGAFzcsRKwNUJBNygLrppE6CCoYxp7yQE3z3AHgOirZoHOcNhlhb3fmtflBNNCNRavyGOvPzFSox8g6JTmF52/EfniU0/KFBkHzHquLcdukWRbguiyAuC6LJYlB6uVYq6rRqJKU2GiU/WBL7gFY5YNswNBI8uxGqpP6kXxRW2XZ2P6jfPLTXnz5Ld0MUrIG967a0NuXC6i4Pw2plw9at9cVGiqzEBDazMCwFzco5YBFpiZGEVtcytcyGM7AJ1PHTO17DnnfwVnX1ImIc1lg0aDU+9wUuYrZcU2qVAvpCOrM0g1Ae8VqYVpF1It3fLcFjQwcdloq6lqvhb2a4Wy/SQQb3565kXuqmB0dW1rmC5v43U9Di9HOSKqgoktBMoA3It9wUggFgNwZJmV0iT0E1BsmJ3zOyyvfLMgcj6Zb859RSPhcGzDmq44M1ZaT08yhLAmme6dgyqzUwzVFcC4gkSFgFhP9uNLT4YDEC+4JFyOF87ccimG1z9q7bfnmtxwukUpIjKq2KqwrSIUBRBgaafLFuowFgs528476KC7qjU0phwHtMtfa1tNiAziaceF58ZDMz5AQ2O1zxXNluZfooMnxyzh1KqKRSlVFaqQiskUEEnaSgjURqEWFjQgdJKyMEtu7TLxzSA1pcQDYJJW7ZqKDNlLrqxNrlmYU6el1swZLXQSJU3+Amww+B1TfbGzbX+FAr6oUwGzmTp/KwpYs7yZgj27A/D9saCJoZ8jcgFQSvLwHu1KfdmB/UnYBH99N1YfLDdX+kHml0xvtDkt7bhu6j2UWRvNQ1EgICUIK3GpYYMcyhLWuAJmZOm2PPe1lbBNMKYtO0z/ACvpcA2tY33cFq8FpZI4jLfJ27olXAuJ5mpVtdHWCbr1FqmCQBIW9l0t5ibZYzocV1fT0MVODGQXcibkb762B6DPJX88ETI2Fj9px1HDL7c80zpUTTdqbNe0d4WiCby0lhsDIMRA6AALjX9mMQbU0vdtZsbGWWn1zvx896xmMUpil2y6+19lPbjSXVRZRZnL3oykkSCJG48CPMHX3YS9oc0tO9KY4scHDUK/wDNM1OtSBsqSKhCibVIRavdjWTILKY/6yaTIxQCMxExu3e7rWxztlAe3f7srnCOL0Gq+j02YMyXLfWZ2PsDsx21u2Np3jHUoEKAVMi9RKXd0w7M1pYKKl66XXHmLnXc3HWd8C4CFa432epV7mCqtQggmNKimZWqB66mT5jcEdW3sDhYp4ZZhfOHDKXpvIem5ptdvIAZSTsZRkMjQzppikqIe7fZWlPL3jM9QvcibjQaYU1FYz1CIzx+k/wCnDtCP/dBvC67JdwbbeUgzlW+o7eLE42TRYALRR/KwNUOFJt5QcdUdy0nZ3NDupn+m8n/2biG9wIDn8GKbF6cyxHZ11Hh/CpsWi7xgcFpqq/MH3jUYxrSsyclWqAQQoAJCjRiminQXKJAEnTzPjiTG9zTe+SQJM80+yOXIp0wFoABFAApaCANBqNPdi6ZUXaDc+aeFrKKuvM34j88alugVA8fMeqjtwpJsi3AiyLcCLJbxLIr3TLzFGKpbcbR3jBDA8rpjYQIAgYrDhVG2Y1AjG3e9+fG2l+anNrqgsERd8tvTch85UpKaRZCVXR4YsF2UukW3f6hdBIHTGYquzdKyqF5bNccm2uczoDw5kZK4ixiR0P6LuA1vkukoU/R0y7UntVQGpqr6lY/6ogesJuuEmCTviudg2KCsc9rbuv8AqJFuufLdbTcp0eJUrY2ua+1t29V+BumXVg1HuiHfnp946kBmCh3MtIWNXhdQREwH8UwHEHyAtPeC3IWO/LIAHXLdquR4xDMdqVx2udzl73JlwiqKR70TYzVGdEYkC8mWCgkFwfWjeW9YhcaijoDFRRsvtOA1G/p03KoGIf8AunE5NJ8ufitNWqylykGRIIMgg7EHqMNFXkdi4JHWzCgE1bWQEFu8ClR0k3aCJ3w20m6lTMZsXIV7tRk6VeiKFSnTdDDQxYWhCNVVRqNbdwNY1EjDpIGZVe2LbOyFh+1fBFvo9wtOlTWhYFLqiqEd20uOs94fhh2PGYaBv90OO0ctkX0VfiWFvnkAjIFhvSHJdm6zi9TRa7UW1V21iZA1iMJPa6iieQ9jwb/tH5UN2BzuaNlzbW4n8Jrwvg70e8vqUAzJAQVL6hJI0FNRt/mmBudBhyPtDFXuEdPG/mSLAeqQ3DXUwL5HDRarNVgkaFixgARvBO5IGwPXFlU1MdOzbk06E+ir44nSGwSnijLUQolY0u9vDaxqBERFwYllkLErcfPFXUUWH1ThVOAv+69tNLjS45hWFPV1MLe7ByG7+feaY1anfooCFZZHJkCLSG5WU6kgBZHQ9NsZrCOztQyrD5wDGL7wQ4EG2XA3vmrauxSEwFsZO0eRBCmo5ZUmAZO5JZmMbSzEk+843UMEUDdiJoaOAFlmpZHynaeSTzUluHk3ZLuId4z2ISgCMS0jRmmwkR6gtafNl9oqsRq5IS1rMt/Xl1Uylha65cl+b4glDN5c0KY77vqaG3dlqFadRT4gp46SFO4GKqBzybuJPVSYahzqgRRaDM8BkrlTtFVFfNZTu1BFdwshQ7VHYmhUWWuJH1cMVt5QBi7jjgfEcyHAX5dETTVcdQ24BY51stRzP18lNm+1aU87nKFSlTKK6iuTFxRlLU7Tddy01u0WAZ1BbBTwQysIudqxPJFZVVEEgdsgsuB/2z/lbPIF+6p95/UsS/8AHaLv1nFer1oyXzntWHzeYqrlqdSosBXemsrasqxVtAzk3IADp3c9IMOeJz3ggaev4/0pEUrWAgnX35rP8RrlrKas1O1Za2Dq42Mg7L/6iJ0wxQNdE50u/TPlr9VW4vjT6R7BAASMzfMchqM7a8ijs92dqZuv3PfJT5Wa7uyfVt0tuHj49MXja4uyspND2qkqiWd3YgX1y9Pv4pr2l7IeiGnFXvFe4aiwqVjwuBBnyi3rOg6vLBdw8lLnx91O0OlbcE2y6c047Odg6VbLirWcnvE5QjEWHaS2ksp6bSDNwwOq3OsW5BDsSfMAWZBJ+G8EFF7g7o4lHA7si4EqwBZJiQYO5EYpp8TqWkxm1xvtn14fRV0mJz5sda/G2aZNSQqqroEhRaSOVdLZ6rpqJ6YqAXAknf7uq50iWUaxRhTLa8zEQFUAkmEkXGCY8IHTQYlbO0L2/Pio8rsrrbcOWq1KmRTMFEOrKDqBuJ0OJDJoQ0C/0Vi2llDRdFccze0/PGwboFRPHzHquIwpJsiMCLKLM5cOpUkieo3EajyOo2Oh2MjCJGCRhYd/DJKY7ZcCEh4hwqvH1KU1f7SEKrRqLhvv05o3BJE4o6XDaimk+V929T6aKXJUNfb35LrgfD6j/W1oCs3ehZBLMeZSx2CrywN+VdrYMyKiBn+IkzO5Rtp7dpt+XQe/ZV/i2UqVkU0KkdRDsqsDEG9NfmDO3USqiOSQDu3W+6ToCND0vbwKQZalVLVDXroFptcbFvM92mpIAS+AApI3nQknEKaLvAI53gchv99E8xj7NI8bdVoH4hRo0mMm2msxBk6xHNu5YgGTMsJicTWTQtj+UiwH03LsdLNPKGNF3ONvH39Ei7M9pKqvUZm5GZy1OLkRtCsDRgCu5XdmLFWMw02A1UQljGdzcen0VhUzHCa11JOTsgAtNstM+dr36WWm/wAdy1ZDTrUmW6xXUBXBvAcDlloII1KjcbEjEN8DmO2TropzMRjkaHBxtqDnu3j3dTUc7lu5/wDC0CKZa2aVCxQV01AANo8QDiHPUwxODJXhpPE+wpMMgHzMF0tzGfpK5Z2FyUrvVZRBLQqGoFuK2tzaSavTQCdQVEBuWvB6EFVmKCSQjI5q5kK6GrVPcNXgU0MLR5WW9iCKjrrDofeMQ8Txmlge0PdqL6E7/wCErDaZ4Y4kb7LriWZiqWWgVDUlARShNys4AcLKrcXgGSOVpiMPYfi1PJEXgm264teyYr6VzniyqvnA4gUKtRDAmxACSAwEOysdIMgRpvidJiFN+lxuOihNpJddPFKTwhBUNQUKk6ABq1S6CC5Ojka2MIndFB0OkAz0l7Btxr9c8umfApwUbrbr3v8ATVNmz9pCLSYdAWVggAG16K4Ugf2kAgTMRia/E4WtuzP6eqQ2ieT8y4Gdqq1rUixDsDYCYWVs8QT9ZT1JAIvOlrAJZikR/V7FvtofNddQu3KWpnXAaMvVJE793aSu4lXY+OwOxiYwo4rBbK64KF98yEtzdRmc1O7nkdFAUMxk2kK5ICzEkAm8WFfVOK2tqWzkbNxbnlx048eikRwPYwgapJ2No9znUcpUQJez307LbldEJvUOVDGNCQpImBjjdnaDvLNLw19S091M0BvHK56kar6ZlahqMrH16ZJUwDoQQwjzB6R8wXWOKv6iFozCq8a41l7qaTSqVna1FgM69WJEEoAAd410x1xsm4ow917XsjL1iWg6g6EHUEHDYJup0jG7Kr9reKplkRyhdllqaBlCmwSSR61qwNQOoAPNhTpAwXPRVr72OyLkAnyXzGlodTzuWc7CSSCxgaTLSY8cNk3zWBqJHTOMh4+t087K1SmYvVrClOowJQsv9qkPBELDHWRqF9hamnMLC8C/JW/Z6IPmduy8PeXqmPaziNStSVmZIR1ICU2G/KxYljy2knpqNztiCzEXTyCMs2R1v+FpcVw9r6J7rkluYsOCsdnOMVKeXeyogVahkVKDuFDgEWsjroWuJBnUnbrImq307AGt2vGyhYHaanHzWIuDlzS3i9Zu8V7575uZjAF6iUKoNgBTKkTJuWSTiBFUPqHOLwL8uHv0O5TMVpGRRCZvjzv+FAmYKFVJOwGtpUjQbgAgiR5be57u75rPOlBF1xncwIkxoQZOw6En2Ak4cYw7lEMwLw0nXJbPh4qrSpqKogIoHsAA6g/M4eYyItBLFetqHhoG36KLOVK6lgtNXMtBuA01glYAJ6QDrE8oIxZjFgBYjP37KjOowXE3UdanXmVMXKV1C8rTAJALCYJaZg2hSATIaGLP328Pp5JXwbF1fmIB7ulMAsveNp5A2wzb6aDbm1nDpxlt/wBP1SPgh+76LzM5asyvzCSDaqsAukxJtDiftBtCRpE4jvxZ7ncB9et+KcbSxtA4rr/D2FxFU8x20jooY9ZCgSFi4jpOGv6nNuPu33S/h4uC8XhUBB3rPa5aWFMHmDAkFFENLE7QdiNccOJynU8/fI70CCMbl3/gtExeO8UbI2qDlCkhNpJkyZ1Y+UR3Vchbs3sPyU4GtBvvVpcnTBUxqsgHqQZFpP8AcvkZ2B3E4Y2ku6wXbLOq1ZaFNQKdEAk9TVt7sa9bUW2Z3kH1cSYwQ3aO9ans7R3cah3h6X9R5pXnKFqUHWVLioGIYg8h0211vHly+eHo5nxi7HEdCraelhq6kxVEbXgC42gDbjbrl5J1wzNinWCGmr35Wi31jcoKtUJJ0ZiSCJtUk2ydASESP+TbefZWbxSjb3logBYkWHAcBwCcpxh0RaRW1lUS9NkDVCYBZkZGActqSHYG5WuIYHGeq4oqqQSg8vmBtx3Eem4iwITdLC5wIbbL3wVrhmaJNSowhnhCs3R3RZN4EyS2wC66bkmTCwUzO7Ge/hrb3nmq2qmLpCCLWyVP/EUVqham5Dtfepp+ogt1DsIA6RPKVPUjEerp3yyhweBkBYg5X4W4qzpYXGAG2ueqtDiYVkY0WpoqMulrOJZC/eKOYBYWSt6pc15U6CbSsaItiN+0dTu14fbiNFAnDnZgZJmM8PjjveqHtobiKgEkwAJJ8AMAkujbUacXQlQDNwkQDsRdrppprrGFFxGqNpTDOjCe9CNsLx8+qgTsSB7zoP1ge/Cg8Fd2lxluJpUUMu0AiRG4B+MH/bxx1ztk2KNpIe1mWZwKtJoKhphXLANF1hR1NpjmQm06NoRJdinH6fvb7HwTkT27XzadLpfwbtsaICoVqJA5agdGHsYglV8mDdADsMSY5pWCzxf39VcvY1wuHefvJaOr2woutE1aZQsSVucCwi5TeYDLsVMjyMajEwStOV02yllkZ3jG7Q5Z/wApHnu3FTvO7y1GlJYAMXZywJglUtQDrqSR12wl0jWgkfwpclLIyDvJnhuV9k5OI8d/AZ87Jd6HnKlfvai5h+jMtTLo0CYEVQVga6KAsmQRJGILpGSj+5Y+f2Vc6oYz/id9NevNOsrwHJ92SyWSsli6FirqdhT5AIWRZ1WR58714NgfX75qte1jybtGfIKtxnhtbIj0mipReYWkhoWodFqLoBTBt5RLSBLpjnxMD3iCQjaO73v92UvDsPYyQuB2Sd+78dNBuvmpl4dUzNFbiaPeU2a0UjTKuICzcxMXENBAkDUakYz76tkExMYB2SM73FuWQ9TbdxVrJtTRmJxFiCMgRf75+BVXM8DzFKiczlLkD01IpBhK07Qf6dsOx1aC3LdAWdDdT4hTtlFPLv5ZePDy62VdhtLDC90j7i/D8fcZ9U4yPBD3a9/a7tSZajKzGbihW0nb1ZlQBcJAGM1NX/3SYbgBwIBAGl9bfe+WRVgWiS+1mCCM88vTyslfDuBd6pYZgsVLU2i0SykQZgqJBu9U6FRrF2NSycOYHFtri6y82GRNcWZ68V4/ZOtDfXU2NvKbCoLCN1JJEydZPq7ayHhOzgoJweI3+Y+/fJaHJ8KqJTRRTkKqrIdADAA0E6DyxMbI0tBupjaZ4AG1dGYzRvb8R+ZxQPedo9U6XZqL0o4RtlG2vDmDg2yubS87845tFG0vDmD447tFG0uawrmkHELdbpcb1VokjQguFM2+IiTiIMQj7wsF8r57r/i+/wCgVkygdYOJ6hC0gz0/RrAOcVGm4QIAJAPO5aIkgxeZ6GPHVSwhxnub2sDz4X0FtbDWylz0zJLBmSrcZ4g9C5SZiB3gWFVmBIUgk88QQNZuWYBxcYex9XF3+yQ29v8AXpdQ4qLvKptOHC5WKpURWq6sQCuigks5lQqK25Y3HbmbWNcaOjjhfJ/e0Ga0HaKerw+kYMPGZ+W+tuFr5XOeZWj4z2TqUsmKtlNTTa9wDLimwhpYCDDWsdSIBM6au1z4ZG2iYBZU/Z01NNVB9XMXbVwbknW1szzHBX/8OKU/SLjbTelSKyii0U7Q1zECRUqW7ganfFXWBzqExjS4Olz9M+eSfnMYxH4h19Nnzz+6qCqhNtMUgx1AFahqYjamzMTHgpxn2te7L5j/APV33AH1U9tZCzQegUlHOBFPeN3bMXZe9R6MgliIWoAY0J9xkDYT5YJNr9JtYc9w4LL1RL5XPA1KiFZYWbGFoUDvEUlbQuqVSpjQbXTpqcRZ7mRxFxnwNvAi/wBbLR09ZCY2s5W3eitZfMLRllDA6GWdfEkAO72hZJMTHMfE4jfM5wsfIH0AuliWnYDbQ+96myuxgALc9oBkBbjaAYGgEARpAEEjUzp7bZt7Ns1lJrbZ2dFFmMgHYMWaRG1o0DBgJAkrvoZGvjBHGylosAkByiHDAIAblChYIJ0Hv3JkltzpqI1V3x3hd2lepCAB4CNJ6e3X/nXDRNzdJuvGpgmSNYj3eB8R5YA4hFyvaSBQAogDp+uAkk3KLrqccQq2fqWqWIOimWWLxppbI1PvwuMEm3+kpoJNgvM72PU06dauzrWZU79aYHMzsAEQ7qRcEnrAOh1wmTEdmoFJEBwud3hvWioamSkhc1n+XmOikzPZqnlFaqhY1FZSxZgQKZIFRQQq8oBLaiSaaztiL/UJpKr4d9rZjIancdTn+SuYhLJVQ7UhuQMvvpxVgufEj2YlA2Wd2lBWlbWRQSKlNyPEJUFQjUjrJ338dsPQyfP85yz9E5G8BwJ0U2c7TNUR0bLuCysNBVYaiNxSxUuwxxm73vAc77vyroSQluUjfqPsq2Z4rmKoKrTFOQQWPn1BcAg/+7bC4sNhjN3Ov75X/wD2CH18LRYOv0H3NvQq3T47WWnTXuwXCKrQpEMBB3eCPO74YerqCKom7za9+X2TENTCG/M63gSljJXqIqMwSmABb5DQC1SZEaauR4g4WyCFjy8C7uP8n7DxXXYjEwWjaXdch5DXxKnSiaVMrSm6bpJEkwBJEQdgIEabRpiQH3d82nv3vVbLUPlftvOalpVahaSSFkmJ8rQPZoW9rDwIPC8WyTW0tRlahsX8I+WLGM/IOidByWdzT87/AIm+ZxXSD5z1Kjk5qK/CLLm0i/BZF0XYLI2kX4NlG0u+H0k9Fq1a1RlokVUK3Gymis9IwCPWMbbAkADSTU1cjjVtjiYNoEHTMnI+X2zKvabKG7nblDwzhS5eoTXqtNWApc2QFAMBg/K11S3eDbA83auukq2f2232czbPU8CMxlflfNTqmr70t2wG2FhbJZLiHEYJADVKb87K5k84Fup3YU7FJY6xuIx6RhMPw1M1rhe4zG6++w0A5aKqr8CfWQtnhdsyDMf71B4H2KNGgCJy73qpmLoemQZEE9QdRdERucOTYW2T56dw6H36pFF2slpWfB4tEeG0Nbeh6tK+y9lOLjN0AzqBUAtqoY3jeNQUYajfqNwcQpInxO2XixXY6iGoaXRO2m3tfT6HRR8Syoy2Uq0rbqZWoEPeorBnudbjUIEhjoQSTA0w2Wgi25DyXD5la4Zw5aFOKUh2AuqFV7xjvrOg6wuyztip7y3ytyCcZEGtyVnLZpyGSYqCYB3A5YLRKhubpIMeRA5tEG91yyz3HuE9zS75bQ889NYC1C7QpGgAqSRLAANzSNiFGIVTtlo+bd/KjTxgN2isavGWYt3VO+0kStJ4kbw2nxxKmwmmhOzNUWPDZKqhO92bWXHUBPFqaCdD1Hnih2U/dR5l2jk9bcbRprafJtRIGm+FNaN66HBcZK8IocyQqjxJIAkk+JM/pgeBfJBcFYvwiy5dQ53M2IzeA8t+m5HWNN8LYzadZdGZss/xPi1em4L03prEA1A9MNdGokRd0tOvQR6xkQtgkFmODuhBt798Fc0mE9/G4ukawjQO3+P+1MnalECh6dYaaE2G7zksJ9uO/CF1y1wSZMHmaC4PYQM8nX+y0tPs/wB93FaqWW6tT7pCF1RZqMWkSt6q2gI5VWd4EyKDuIC52p9hNUl2NOQ+YWzHpzTLjdGvmLxQtimf7mKhqqlWUBgD6kSelxUTo0VOFUBfJJVSDMkhv1BP2HipwczaDXC432NlneC8SrZvvMpmQRUUOKjkKptZWpwyjQOGYGRysNR5s1NHHR1LZ+J05316W8iplVA0NBiN2OBI45agqfLVyyKxEEqCR4EjUe0HTDz2bLiFkzkbKpmc5UkqqMNRDaHTl8dJJY666K0wYw42NtrkroIXOT4gxJuECdzyhR0A0Mk6GCQRMGCIx18QAyQbJjfhiyTtLlqwEyRpqddh547slF10KgO3s940ODZRdU6/FEQkGZDKsaD1oF2p9UTqfZ4iXGwOKUASu6HEUcwJBkgSN7dzAkgTprB/THHQuauHJavKHkT8K/IYsYh8g6J4HJZjN1Od/wATfM4iPb8x6qC5+ZUXeYTspO2jvcc2Ebajr8wjQ+0f8g+fTCmixXRJZR5amVklrjpqfGACT5kKvwPjhTs9AumUFVeJcTopIcBjrIjqVjU+JXTSTB2jEqkw6eo+aMcrn05o762RPvikmY7QV6pXvGYiIEmCQYuAKGB0Ejm0BJ1xpaLAaGAFrY7HffU899hwATc9bOc3EEbuH5vxv4BUDXUhfwqsQSfqwEOm5GgM+BB64e22Rts46ZL0HD5C+nYCDewytnpfRd0DLqSmk7kgaHeCDcPdGIsmIwjS/gpNRhr6lha+MEc7fymXBeKZnI5qQSwQ2MtSpIqUzDCSAdbSGB1gk9JBZmr45GgOuSqik7PjYc6nYGnfmdRyzC3faLtpTK2KssVDKrqw1iQS46gwRYwIgEMeYKU0PxDthpH8Kmr5vgwe8GfBZ36X1h/1Ks+RpD9O7PzPtOLMYJTW09fyqH+szk/6/C4+mlYf9St+aj/+rHP6LTcPX8pX9WmPsfhVs92nr14UszHZLyhhn5buVF1AJHkGOOPpKegY6oA/SPYz4lORTz10jacf5G358gouHoKdOiiqtjJe5KLcxAX+6JVjcTcCCI0IxQ4Uw1lTJ3ztN3HP0H4Wg7RTjD6KLuIxmbXtyv5nnzT68CIJKMLkLGTA0ZSerKY16hlO5OImI0Hw0thoVnY5xLGJG7/VD1oBO8eGK8MS9tRUs2W/tI8Z6Eb+3ce3XCjHZdLrb1K1aBOEbKGuLiGjeoslUaqrWLFdVR0lQQpi9QlwtLMwYE9Ai7Eg4h1hDHtDz8hyNjrfIk2zsBa3Ek6gK5oo/wC24tzdn9Nyr/SnM09WprUUtN1PvlkrpDLLFCCCCsASIPUYcODU8ltl5GW+x14HK/I3Kn0k9JMdl8ndu3hwy/8AL8gKD/EmzdUV6q0e6pf06VUX0naQKhaYm1ZaT1QACd7TDaCOju1hu48fTl9UV88bT3ETw45XI04ho9SenAr6Hww1M2is7Gj3VQgotG0h1UowWoajqyAOwlQNR0IIxaPYJAA7qoTC6y67RcXo5GiDAnanTEyx6+JtEyza79SQCPcGtv76KXTwSSnYibc+9Vg6va+jRllRqlSo11WoVSmGbRR6zXQBoo1gIB54y02H1VZKZJnAcBe9ve/zVq2gmiGbbcSSAPW65yvEHcu3dFQxvCmRBe5mALasCYa6APrCB6uLGWJotnnbP8rKYnGyGcta6/nbwvr1V7vMR9hVu2jvcGwjbR3mDYRtqCvRVzJnYr7m3HsOnwGFtuNEoS2UiQFt3EQZ1md58Z1n244Qb3XO8UaUqYaAqhjqAAJJ5dQBrPKuo+yvgMKDZHZC5Sg9ztM116MtPUoaewEqyaDRQJiB5DxPjhTo5bfMD5JTu8GoK1mTb6tPwr8hiZGPkHRPNd8oWNzuY+sqfjb5nDTo/mKpXzgOPUqH0nCe7SfiAj0jB3aPiAoqmdjCxCnWvvmqub4gwUkEToF8LmIVZ8pInyw9DTd5I1g3mycD2jM7s/JZyoZ5jJmYnUwZb3sfWPnPhptG91TxAmzWj2PH1KbaySV+wwXPL3oN3AIXLmXDqYUrIPRnLAe+F0I8yN8Qn1DJtl0ZuCLjzt9LLd9l8OiBmbUsBcCG2NjrqeGd9eC+jdnew1Gpk6TBmRqoDuVM8pJtsVpVGCkCQIOsg6EVEwD3G6ffWyw1D3RGwuRbdYGwyWnynYTIrvRLnxqVarf/AC3W/AYQI28FFkr6p5uZHeBt6WXOT7NZRq2YJy9N7aiqC47wCKVIlQHJCwSdh1PnjpaOCjsqJbEF5t1K+fdo6dBszX9HtFOUCFPUHdooNigwFvNSYiZbxw33zopg9m72VQYhMJJC1xuNPfvVUaXDK1QJ3aB2YObVLaBGKkk2wBp1PUDE+o7SxwC72WHN38JVFgDJ4BMZtkE2tsknLoVXfIOCVYojAwQxYEHzBGGx2mDgHNiuD/2/hWbOyIc0OFQLf/H+Vd4Lw/65YZajibUTUydJPgAJHhriqxfG3VMGyW7Db3JJ15aBWOG4NDhspmfIHG1hlpfxKtV7aSrSrkUqiKvKzBWECARrqN9RIOo8Riqp5pNvv6YnqPT+Crgx01ZT91KA5uhB936FQLn5Qqrl1SoDMToyG48qwEBCAkkax7cXr55qmIOmtfgNfFZDEMJiotptMx+zqSf09Abbhqp8kzVHKq9NIAJNWoEUBpjWCSeVtAOmsSMVlTI2Bm0WuP8A8Rfz3DxVfTUzqjMWATSrkQilnzuXgb2pdHXfvR8sVTcSc92yyB3ibfZWLcJjOr/JUeJVGoWhxeHDW2gSSLRYUDNDm9YBPXpBxawt7w7IttDUA3t9B9FBqqJ0Gy5jsibZ5eKd8L4XWS2srUnSIKUmvlelrwBI3jrBHhjP1tbBMTCWlp4uy8CNfwrnD4JIM3O2gc/5uuOIZB2Z6yWohiRVLU5IEFvVMAiBBAPKT1wukr44WCF13HlY25c/A71yuw34l/eMdbLeNeaRpnwQYkwYgQbjpFpGjBpBBG8jGh7l2VwRfPMW81l5A5kvdZE7rHI9Fq+H0quXWnTp1GNUwCs3U1tA5VBHLSRQR4cxIALAYbGISd53UdiBqT7C18VGI4QXkkr3jOXp1RbUVax/ud1UkkfZ+yvkPE+JmvqsSe59mFWVNStaLu1SbLcMoUAxp00pjckBRGmvN4e0/piM6eWWwcSVNZGxmYCQNxzvHapTNOpT9VVFQCpak62E6ySxEDYgkjpdwwhjAyS7TxIOznu2t3jldUGIYeK15la/ZOguPlPU7r9CLbwr1HPK6hlMg4U6EtNisbOXwSGKQWcDYhd+k4T3aa+ICPSMHdo+ICPSMHdo+ICFzS6s5IRd49Zjvavh0k9JgamVVsNbm5aHBMIkxA7ZyYN/FMuBcTzWYcplVShSB52C6A9JO7vHSZ8SJGItbiTaVl3HPcB7yHNbKaioqJgZs7TuH3PvP6p5m+O0qEo71cy40YXkKPEMFIT3QxHXDmEsxmv/ALjGBsZ3uuB4ak9bW5rKV+I0lObPPzcG+/Uq9k89SNNCMrTUFVgBzAEDQcuwxpfgZG5Ei/RQm1sbgHBuvRfN+In62p+N/mcVR1WUnH9x3UqvOBNWROBFl4wnAlte5uhUNSjMdYKmD1tIMT0mInzw7FJ3bw4bk/FUbLruzClSjSVQQtU1I0uKBVYbMGU3GDzAQNtYxbT4myWExkXuLFTY6mCF4lYTcG43KGgalMsyMVZwAxAUiB6otYFYXpp8ZM1MTu7bst0UhuP1QmMoIzytbLlzy6q/lOPZukLadd1WSQLaRAkkkAMhAEk6D5YUXkm6S7Gqlzi648lZTjvEa9yJWr1CFJYUxTQhdf7kVSCdYAMmNNjhiesjpwDI4C5sPfrwT9NPX1d+73cvp1SMVSadtzGmdQpdipLmSbSYJYsT5k+eHi62pVd8RUvdsbTr6WXbU3CM5FoUMbTIblmQVjlOkQdehAxNioO8h74OFrXFs/qMvVNPJZL3Lr7V7aae/wDV0y4LxQUjWvUqKopiaCqpXupjRjBBB/7a6ZzEqF9QWPjtdt8jpn91pqbtAyT5agBoAsC0cyc9c1R41mDXrPVAtDWgBgC0KoUXEHcxP+5xIoaT4eARuNznppmb5ck83tfLTksp2NLb3+YG+gG4jgjg9Y0KhY3MrU3psFhSFe0kqYi4FRodN8FbSd/GGtIBBDhfTLj5pD+1stSQ2pa0NH7Qb/UlS8ZzJrurAMioi01BsJIUky3LE8x0Gg6YRQ0fw7CHG5JubXt4Jv8A9Vz07iKSwabfqFzldVaNJ1mGbmBU+rqp3G3licA0KDWdqMQqmGOR42TuDQPtf6q5k6TMmYW5hNG8gW6906kTIO17beOJNLYvsp/ZOqe2dwDrafW4P2SNqX+Y/BP44uBEOJW/kq5/3fRv4Uub4o7PSarVJalDU2YoLCpEnYXNyrqZPLroTNTLRRUj9uAWLszqfXdmVTx0glqGMeR3Vnbe0QMrCxbvuDv3b00y2dFOr3lanSqMRNoC+s1rS03iIDLG4umAQMOV8E+LRNjh+QDMuLS2+VrN0cba3sGm1rlY6ExYfI8ucXX0F779SNBfzVWlW0H1VK4Acx5jPjsD+uL+GlbE0NY1osLXtmeZsAqOeR0riXvcQTe18hy1PoreTzoWolWpzW1kZoU+rSdRIXUyFQGNZI88ZitLpJnnqPspFI9kVZGXfpbl0uPyVucjmAz1WBBHc0yjAggio795B6jlpfEeOMmA5lK879qx9+a9HdZ0zeFslFnKjRyKCfMwB7evw8DiBE1t/mOSlna/xCVZ3Lk2Goe8F6Bl9VYYhSQNwVJDgkki3fXFpQSMEwbsixy4nz+mVk3PGSy5N/RMMqtCvTpU69HvJUC+1YkkqIINyzB2EAXdFMVc/wARSzyPgktYnedBx3Hx1y3kXgtl2bW14pLxrsyMkLqZJolgIO6FtFE/Z0ge7/VeYXihrgQ8WeOGhH5Wb7RUIkHxQ/ULA8wMh0I5ZW3C2aqcWtljbInBZFkM8Anw1wWXQ0k2Cp0w7lFAlmIVR0ucx+rH9cQ5Hht3u0GfgF9AU8EWHUYY0ZMb5/yT9St5xiuMnRTKUSQ1su40MHcyNmcz7BtGhEPszhP9WqnVtSLxtOQ3E7h0aLX45c15vj+KviaQD/cfv4D3kP4WcpqAABoB0GPWAF5+4km62vDx9VT/AAL8hipl/Weq0UH/ABN6D0WN7R5NqOZrIwjnYjzViSp+BxmXCxVfWRGOZwPFLZxxRkTgQicCETgQicCETgQpsjk6leoKdILcQWJdrQFBAbYEltdBGIlZVspYu8ffhlxVlhmH/GSFpdYDXj4L6Bwzs+lJLbm3JNpKC77RgyzbesSBAgKAAMPU4i+aTat55npwA6AcyVu4adkLAxuQCwHF6aDMO1MXU3JamWELrpVKLuy3kkEkC1xbykE+gYFWiKmAkZeQZZnQbr87ZH653CyeO03dSiQXAfw3kc9w0OmevBQVmLm5yWPLPhKqqgx1MKDJkzhUN4Ye4YTs3Jt1N/JVVXWvqZDI4AG1sl5jqhowIRgQvZwIXFR4x0BKa26l4Vmraq3eqwemxlRAqKRMsQPWt3Iw7G4MddXeBzCCqz3i33VCrkqqzNM6eaRp53Rif/VqS9tr6H8L0txLxdoVajTktMQVA0ZW3ukSpInbr1xHqKls9iwGw4iyw/aWYd5GwEXFzqDbTW3RXuLZoVHFSGuZVvFrGHAAbUCCDE/ti6pq+Ets51jzVJOWyO2mHXw9VBTrjwY+VrfMiMPvr6dovtDwUUxHfbzC6pggCd419vX9cZZx2iSVyR208kcVNlsw1Ng1NijCdR/m9aQdCDAkEHYeAw2+NrwQ4XupFPXVFO4Fjjlu3eSYp2ir9e7b/QwPxvj9MVrsIh/xJH1Whi7Vyj9cYPQkflRZ/jNSrTdCqAOrLMtPMImdMKhwxsbw8OORvoly9qi9hYIrXFv1fwrHBe0L0HuZe+UA2qWtKkzLXWtJgkAQPWbxOE1ODwTCwu3p76eQ4Kvp8de0WlbfmPwrvaPtaczT7pKXdoSpYs1zNabgALQFAYAzJmOmF0GFxUdyzMlcxDGBPEY2A58Vm7jixsqCy6FU45shcLQpDzKRtII+OOWSQdhwI3Jp2Py852hI0AZx+Rrf1I+GM9i7iykeOg+oXuOI1LZaJr2G4cR+fsu+L5gvmKzHfvHX3Uz3Y/RRj0Ds1TtgwuBo3t2vF2f3XjOMymSseTuy8lChnQak4vLqp2bmwX1fh3AYpUw2jBFBHmAJ/XGclqrvJGl1tIKK0TQ7Ww9F32n7NU84onkqL6rgfoR1XFe5gcnKyiZUtzyO4r5znux9ak0F6R9hf+OGSwhUEmGSsNiR9fwq30bq/ap/Fv445slI+Ak4j34I+jdX7VP4t/HBslHwEnEe/BH0bq/ap/Fv44Nko+Ak4j34I+jdX7VP4t/HBslHwEnEe/BH0bq/ap/Fv44Nko+Ak4j34KTLcFr0nWqrU7kNw5m16Eer1UkT54YqaUVETonbx/o+BUuhilpp2yAjn0Wg4xmmq8kA0ySLLo7y3Qio0GEn+0Az1kErjO0mASx/Ndu1xzy6Za8927itjJVRsG08Ejh+Um4nw3MVypY0VCyQFLk6iCC5XUbbAbDF3R4e2muQSSfen8qgxWtmrmCPZaADfUk+iqfRur9qn8W/jidslUXwEnEe/BH0bq/ap/Fv44Nko+Ak4j34I+jdX7VP4t/HBslHwEnEe/BH0bq/ap/Fv44Nko+Ak4j34I+jdX7VP4t/HBslHwEnEe/BH0bq/ap/Fv44Nko+Ak4j34Lk9mKnjT+LfxwWK78FLxHvwUZ7IvM/VT7/AOOO/Ml/CzWttDzK9+itX7VP4t/HBmufBycR78EfRWr9qn8W/jjuaPg5OI9+C8+itX7VP4t/HBmu/BycR78EfRar9qn8W/jgzR8HJxHvwR9Fa32qfxb+OCxR8HJxHvwR9Fav2qfxb+OCxR8HJxHvwR9Fav2qfxb+ODNHwcnEe/Be/RWr9qn8W/jgzXPg5OI+v4R9Fav2qfxb+OOZo+Dk4j34Lodlqn2qf5m/jgsVz4OXiPfgvR2ZqeNP4t/HHLFc+Cl4j6/hdfRur9qn8W/jg2SufAScR78E27P8GqJVpMSk020gtqlQ2Op06GpcPhoIxX4jQmogc0WBt6ZrX4TXStpDSy52sQVFxDsxUbM1QrJBqMwkt/fzn+3xY41GBVPd4dEyTVotlyNhw3LPYlQOkqnOaRY5/Ra3sv2NXLsKtZhUqDVQJtXz11Jw5VV5kGwzIKTQ4U2E7chufoFrcVquF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4" name="AutoShape 6" descr="data:image/jpeg;base64,/9j/4AAQSkZJRgABAQAAAQABAAD/2wCEAAkGBxQSEhQUExQVFBQXFxcYGBgWFBQaHBoYFh4ZGBgeHBccHCggHhomHBgZIjIkJykuLi4uGB8zODMsNygtLisBCgoKDg0OGxAQGywkICYtNCwyNy8sLCwvMjQvLCwwLywsLiwvLCwyLCwvNCw0LC8sLCwsLCwvLCwsLCwsLCwsLP/AABEIAL4BCgMBEQACEQEDEQH/xAAbAAACAwEBAQAAAAAAAAAAAAAABQMEBgIBB//EAEcQAAIBAgQDBAYJAgUCAwkAAAECEQMSAAQhMQUiQQYTUWEUMnGBkbEWI1JTcpKh0dIzQhVigsHwQ+EkY7Jzg5Sio7PC0/H/xAAcAQABBQEBAQAAAAAAAAAAAAAAAgMEBQYBBwj/xAA9EQABAwIDBQYFAwQCAQQDAAABAAIDBBEFITESQVFhcQYTgZGx8BQiocHRMlLhFSNC8TNikhYkcoIHssL/2gAMAwEAAhEDEQA/APova7tQaJ7qjHeRzNvbPQD7XyxaUNCJBtv09VRYpihgPdRfq3nh/Kw1XiNZjLVahPm7fvi5EMY0aPJZl1VM43Lz5ld5PMOzqrVHAJAPO374iYi8wUkssbQXNaSMuAUmgc6apjje82JAOZTvtDlrED03cRoRe2s+/fGH7JY5U1dU6nqiHXBINgLEbsgMiPTJajH8PbDTiaG7dkgHM5g+OoP8rP8ApNWJvqR43NHxx6D/AGdvY+Xa1tle3G2qyG3UbG3d1tL5281NkjWquFV3n8baD44h4nXUuHU5nmGWgFhcngFJoYaqsl7qNx4k3NgOKl4pSrUGAaoxkSCHb98RcFxelxWNz4mWLTYggb9D4p/E6OpoHNDpCQdCCd2qp+mVPvH/ADt++Lnu2cB5Kr+Il/cfMo9MqfeP+dv3wd2zgPJHxEv7j5lHplT7x/zt++Du2cB5I+Il/cfMo9MqfeP+dv3wd2zgPJHxEv7j5lHplT7x/wA7fvg7tnAeSPiJf3HzKPTKn3j/AJ2/fB3bOA8kfES/uPmUemVPvH/O374O7ZwHkj4iX9x8yj0yp94/52/fB3bOA8kfES/uPmUemVPvH/O374O7ZwHkj4iX9x8yj0yp94/52/fB3bOA8kfES/uPmUemVPvH/O374O7ZwHkj4iX9x8yj0yp94/52/fB3bOA8kfES/uPmUemVPvH/ADt++Du2cB5I+Il/cfMo9MqfeP8Anb98Hds4DyR8RL+4+ZR6ZU+8f87fvg7tnAeSPiJf3HzKPTKn3j/nb98Hds4DyR8RL+4+ZR6ZU+8f87fvg7tnAeSPiJf3HzKPTKn3j/nb98Hds4DyR8RL+4+ZR6ZU+8f87fvg7tnAeSPiJf3HzKPTKn3j/nb98Hds4DyR8RL+4+ZR6ZU+8f8AO374O7ZwHkj4iX9x8yj0yp94/wCdv3x3u2cB5I+Il/cfMo9MqfeP+dv3wd2zgPJHxEv7j5lHplT7x/zt++Od2zgPJHxEv7j5lAz1UbVHH+tv3wd0z9o8l0VEo/yPmVpOzXa10YJXYvTOlx1ZfaeoxX1eHtcNqMWPqrfD8YexwZMbt47x/C+hg4oVrV8d4kxevVOpJdz49TjVscyOJpcQBYa5Lz6cPlqH7IJJJ0z3qoRh4EHMKMQQbFMM/wAKeiquSCDG06HfGewrtFTYlPJTtaQW31tmL2P+ldV+DTUMTZtoHpfI6+yrucz3eZbXeQD7RjO4ZgxoMf2QPk2XOb0OVuoJt9d6va/Em1mDF5/VcNPW9/rquBmQuSt6s0frPyxJNDJJ2oMt8mtDvDZ2beJ+6jfEsjwEDeSW+O1f0+ym7OQiM50k7nwH/cnFf20dLVVkVHECSBew3lx/A8FN7MRMho5KmQ2BOp4D+SUu4zxDvnn+0aD98ars5gowul2HG73Zu+wHT1us5jWJiumBZ+huQ+58fRUMaBUyMCEYEIwIRgQjAhGBCMCEYEIwIRgQjAhGBCMCEYEIwIRgQjAhGBCMCEYEKpmczY6goriGNrrcsyoBjrAJ+IPQYYmZ3hDTpqrCif3Yc8DPT1v5/lTU6gOo9U7AmSp3tJ3IgEg+RB1EsRuc07DvA/bquVMTHN72MW4jhzHI/QqXD6gIx1CMCF9C4ZxZxRpDwpoPgBihmp2mRx5lbCmqniFg5D0Wd4TnEp1618C5mgnpBP8Az3Ypu12GVdbSxOp7uDcy0am4FiONs8tc01gVbBT1MrZTslxyJ0yJyJ3X8suiucX4elUXJAbxGx9uMrgGP1GFydzUXMe8HVvMX+o39VoMUwWOvj247B+47jyP53JPl6zspoMC3RfFSNvdONpWUVHBMzGIXho1dweDrb/sRoN51sc1maWqqZYn4ZMwuOg4tI0v/wBQfIcRkmGX4EAIdiSYkLEaefvOM1XdtZJJQ+miAtcAuuTY2voQBewyz0V5R9mI2RFszyb2JAyGWmovlc8OimfgKEQCwiSNZ1O/yGIkPbStjlMj2MdcAHIg2F7C4O653J6bs1SPjEbS4AEkZ3zNr6jkEp4nkqtMKh1QbR1J1188a/AcTw+umkqW5THMh24AAfKf25Z6G+uVlnMXoqymiZBe8QyFt5JJ+YceGo4Z3U1HI0adMmsecjRQdR8P/wCYhT4zildWCPDG2jBzcW5HibndwA+Y/QSo8KoaOn2643eRpfMcgBv4k5D6lNjdLIowIRgQvaFNqlRadNGd2uICjosBiSdAoJidp030xCqMQggvtOzGv2HX/ZVhTYZUVABaMjoT69PYV6rwHMnSkq1WBIYqQKakaEd65Us0yOVCAQQSCMUx7RsDrFoA5nPyt91cjs18v67npl6qpnMrVof1kCeYqU3An7VpJUebADUa4saXF6eoNgbHn+dFXVWCVMA2gNoDh+FHGLVU6MCEYEIwIRgQoxmE3vWPxD98NmaMGxcPMJ4U0xFwx1uhXSOGEggjxBBwsEHRNOaWmxFl1jq4jAhGBCMCEYEIwIXjGN8Jc4NBc42ASmsc9wa0XJTPLdnMzUCvCUqe81S1zDwCASv+qD5dcZnE+0kNO20Z8fwFp8O7Ouedqo8gfU/jzTCn2UovIq0tYI7xK1eRPgju6n3gDyxjn9sJQ/aaSetlo24PThuzsAdPzqlGa7KNQp1CjFrX0PMZpMLgSpmHpup0XQiNJgYv8P7TR1Fycha9uDhwvuPA5DPcq+qwfIbNr6cLg63tvHHXLik+eronKVqI4PMRVBYRrBps9qSBuackH1UOgewmrrKiTvpJ3FvAM+X/AMtm3kT/APIpitoqSKPu2RNvzdY+tz7yXQ4kgHLRVvOqTU+AJtH+kDGo7jazc4n35KlE4jyYxo8M/M5qWhUDl2VQqlhCjQCFRXgdBeH98+OHKdpa0jdfL31uoeIvD5AQM9kX65/ay2+Q/pU/wL8hiDJ+s9VbQf8AE3oPRZfNoTVcDcuwHtJOJ/eNjh23mwAuTwAGaoZGOkqCxouS6w8Spa2TrUdwy+YPzjFTT4phWKfI1zXng4Z+AcM/BWEtBiNANuzmji05eNvun3A6JFM1X1dtAYHqjHnfaqpjFT8DTjZjYb2Gm0deltLDfc71s8BhkfEKmc3e8a79kaDnfW/C3BXqeMw5aEq1TGGCUy4ozGXDqVbY4dpqmSnlbLGbEe/I7xvCZkY2VhY/MH3/AK4LF/4ae8ZGYCD1Ik9dBj2V/aFooY6iKJzy5t7NabA6EF1rCxvz5Lz6PBC+sfDJI1oB1JFyNRYanK3LmnuQydBBraT4sQcYDEMVxqteR87RwaHAfTM+K2FNhuHUrfk2SeLiCfrkPCyR8camas0oiNY2nyx6B2Wjro6G1be98trUDLXfre181i8ffSvqr09tM7aX5eFr2SyrSZhCG1tTMDZQWO/kCT5A4tcQqjTRB4G8BRsKo21UxY46An7fe63L0VoCtYCuiUkKiXKInKF6kh2qtr1Yk6SceR1uJvmlDWHK5Lr8b7zw0+2a9HjhDG6cgrWTBsAKd2AAAsggAbAQfD2Yz87vnuHbXNSGHLRQZvOgN3RAltFFRT3bn7F0EXETpvEkAwcS6SSaL+612Q1sbkc7cP8AVxcLjtk5ELLcT4YiIlWiCtNnZHpkz3VQFjA3hRDJAMcqRuTj1Ls7jDqg9zIbnd5X8iMxwWNx/C2MZ8RGLcfz1B80vxrVkVzUcDf/AJ1P6A44XAapTWF2im4dlKleoEpgAxJLbKBuzEdBsBux8ACcRKmrbA3aPgPe4KxoMNfVybDdN54fyUzr53J5PQIMzVG71ACAf8qeqvz8ScZapxKWU65fRemYV2WYxoIFuZ18/wALqj28zD/06UgeAxBNQ9XjsEgYPncoKnaqhXMZrLrdteBa49jiGHxw7DWyxm7T5KLVdmo5mWycOar53JhFFSm/e0WIAfQMrHZagGmvRhAJ0gGLtPh+JtqPkf8Aq9V5pjfZ6ShJe39Pp+R9QquLdZlGBCMCEYEIwIU3CKV+YN+lKlReq5BNx0blQgi1yAebcLeBBMjO4/IbMZfLhx68hw4nktT2bib88ls9OnTr9ua1OQVe8YWIGQKSwUbtcpVWiSBYRJJmY6EY8qxKaaSz3E2dew5A6+J9FuImtGQ3KxXrszrTp8ou5nP+UBiqjqdVBMiL9JM2ssoyym+LkGROy0cTnn0H1PJJe+7tkJg1QAgSATJAnUgROnvHxxWtDrXCWs5xfhwYhXpUyh5Q6AqynoLf91YHcDUgG5oqx8R7yGRwcM8zr4/YgjjlezMsLXjZe0EFYPieUejVNJ9w68w1ups0XDTTlDTpAKN0E49awrFmV1E2a9jcNdusSQPrfLqsTXUBpqhzALixcPAE/Q/RNkphQABAGgGLsAAWCzTnFxuVs8gPqqf4F+QxVSfrPVaWD/ib0HosxmkJq1LQZDttPicTi+JsQEpABG8ixy5qjdHK6dxiBJB3Xyz5Kds1mDuX+H/bFMzC8EDrtZH5j8q0diGMWsS//wAf4WjyTf8Ah6fkIPtG+PK8Yj2MUmH/AGJHQ5j6Le4S7apoj/1A8QLH6rumcVzwrJwVpGwwQmSF2XwmyTsrLcZy/eVyFKgwBBMSceqdnMQFBg7ZJWvLbuN2i9hffnlnfksVjNCazENiNzQ7ZGRNiddMs8rKhnuHPSi8CDsQcaPCsdpMT2hATduoIsfuPqqHEMJqKGxltY7wf9FUazQNASZAAAkksQAI66kYsamcQQulO4E55DxO5RKSA1EzYhvNk7ynDloRVanz+tDVEZtBrMU4WAdbTbqZJG/klVjlXWPcO8y0yaQOVs8+VxtcM16ZT4bBStAY3zNz5/jJaLL1namGNIK8SEZxInoWAIB8YkeeMzIxgkLdu43m32vn9FPzteyXUOLtLFrlKH62lUFOVTluZHQCQl6kzMgj7Skz5cPAY1zbFrv0ube1/wBrgdCfDxzTIebqxnnSq3dPbalRTULEAKiqrksTtJYJ482mxib2fpHuqGy2+XZN/G7beP2KJni1ki4xlGpUwS4YVy4nvLgzUK1E02HS56KMzAQAQ8DmJxt8LoWw1Mfd7ifL5iPLTpbgFSYxJajk2uH3ASuMbVeerxlHX/nX/YfDHCBvXQ4jRNsuopZUqMzl6FeoLjTeogNsfVq5m5GCxoAQCzyCW0weMV7zJdsbnN0+UE2C9NwWOOia0PsTqc9Sdf4Wby/Z3NVleoKegBPMy85HRIm4nodFPjimlxSljcGl2Z5adb2t015LcuxmnaBsAnjutx6nplzTnsL2ko5ZGFRZu1BjFjG/u3G4TeKUMlUWujOSzvGs2tWs7qIBOgwgK1pYnRRBrjmp+A8S7trH5qTi11k6g6H2e3DjHFh2go2I0TKmItcEzq0SjMhNxUxPiIBU+0qVMeeN3Rz9/C16+f8AE6M0lU+Hgcui5jElQERgQiMCERgQrvB6YeoaTerV7pWEkTTLGnUUEagkVh7gfDGexphMkTiMsx45EehWq7NvGzK3fkfULQvla6IjUqVSoRysfqw1RO8Z1YKWEOQ7yCF1c7WgHLYlhLamJrWZFosOltPT68VrY5Sw34r2nmglKSHV6VSrVKvTemXpVWdtC6iIDAaxrSgwCDhl2HOqMNbTuGy5tvMfkX80d4GvuFTyagVbnF1ViL/AvNRUAJ2p00pVHC/+ZOrGcVWM0zYGtjjyaB+L+LiQCeAtolwnaNynGZW5SPEb+B6H2g6+7GajOy4FTtm4ssx2npImYy9ViUVhVplxFquQCCynQqUFQGZAGuglhe4WZpqeWCMbVrOtvIF9N9wSCLfYBQ6nu45Gvebbr9fykNShVpsLzcD6opKCrdZDlmYL+Ij2xv6PgWKsqowwSOc4DQtzHVwyPXK+/NYvGsN7h5eI2taTrtZeDdb8hflxW64f/Sp/gX5DFhJ+s9VyD/ib0HopDnqCBtQDJkdZkzpjzCuwXF6qtdtRudc5H/G26x0tbctTDidBBCLSNaBu3335DO9+SRZ/ipcxTBA/U/tjX4N2Tgo299WkOcM7f4jrfXxy9VncT7SzVJ7mjuAcr/5Hpw9eiu8ErFF7upy3apJ69dOmKTtTSxVchraI7ewAH2GQ4G+hy1tewsVZ4BNNSsbT1Q2Sbll9TxFtRnpfXMJgQQdcY64cLha+4IXavhosSS1c5jNBFLE6DEmioJqyYQwi5P05nkFFqqiKliMspsB7sOaztXJvWmosNd06jyx6lT4vRYTs4fPdmwAL2uHX/wAsrnM33ZablgZ8LqsSvXQkO2jpexFstnPLIc89VSzF4MPdI6NOmL+j+Ec0y0uzZ2pbbPrbf1VJVmqa4R1JdcaBxOXS/wBlJwqPSKYOujsvtFo/RWc+4YznbSVzaAMByLs+gBNvOyvuycTXVTnncMvH+AtTUoBrvFrQZ+yDqPYdfjjypshbblfz4r0BzLq2YIIOoOGBcG4XC26T5jLtWbuR67XUy/khR0JkGZoV66n7RBGmkbzBoo5KSxGRztwN93iMuSrZbh9k9y2RpUiqJBqBmqHRj3lWCZJZiSwDSAW0lYiBF3HGyNoYwWATZKzfaDiLV6KXgq3eCrTXlJakyMp5QbhveCwEhSBrAxZUJMcgkI+XQndmqbFwJ4TC0jb1A3m38XSFTOo1BxolhiLZFcVlBBBIAPKSTAAbQknoNd8M1DtmJxHAqTRMD6mNp/cPVOO1HA6Iur1a9q6Wiki2wfVVBPNp4QOug2wDu09bHU/C00TSBxv5k3FvJehf0OOqcHEuLjwt+ElpcKzFBFzOUqF6bC66mLWHjfSMgwdD60EHQRiR/WcMxJ5pcTiDH6XOng/Ii+6+XNQpcOrKEkwOJA1H8aHwzU3BXyNe8V6SJVqXc5ZjTJeTKhmIptJkecQegrcawjEqACSneXxN4AbQA/dbUW3+YCs6DHTUNETnlrhoL5eH4OYSClwyuZHc1CySGhGiV9bUiDsdNz0wt1XTgAl4AOmfFegDEqfuw9zhmNBmRyyVZTtGsxEAkknaANST4DErQZqW+RrW7TjYLU1K19h/8pJ9oNRT74AHuxqMCP8AYPX7LxLtq1orwW72/crnF2sejAhGBCMCFLlDFWkwElatNgPEhhoPbt78RaxgdA6/C6n4ZI5lWzZ3m3gVqeF8XrNVaaiPQ71QHVuawwoY0yoFhcxKkwGB09bGUbIxxIBzC37ZmudYFXszx9lr2KoZC6orhTbeTaVdx6vNInxWNdsLBBS9sE2Cr57JJRzdIgWpWDKI9UVVV2knpKC0DblgYq8VpBUQkb09G7YeCukqyAcYB8RY8tO5WzcxcJH2uS6nQGkiqW1E7U6iz47sNiPmDpuyNM6aucGuLSGXuNx2m+BHEHUKh7RVLYKa7mhwJAIO8Z+R4HckNCkVGsEz0W39PHzx63GHBtnEE8hb6XPqvNZntc67AQOZufOw9FtMh/Sp/gX5DFbJ+s9Voqf/AIm9B6LL54fWVPxt8ziyj/QOiztR/wArup9VZ4Xnlo3EpcxGh8MUHaDBJsUEbGy7DQcxa9+fUc1bYNisVBtuczacdD9uh5LynSeu5Y6DqfDyGG6msosBpRTxi7rZN3k8Xdf4AT9NSVeNVJnebN3ncBwb0/k6q3kuKOTZAcaxMyAPPFTi/ZmhZD8S53dOyvYXbc2GTd2fA2AVlhePVb5+4Y3bGdrmxsLnM2N8uIuSu6XFC7BVUAmdSZ2E7YgVfZSKggdUVMpc0Wya0A5kDUk8eCn0vaWStmEEEYDjfNxuMgToLeqqUmNWpZV3Mgf5SMaCphiwrDxVYcBYWcd+208TrvuOHmFRwTSYjWmmrybm4G7ZcM8hpyPHJSZWo2WqlX9U7/7EYYxGlg7RYeKim/WNL682H7eG4lLoaiXBKwwTn5Hew4ff72CccZSm9AtIJAlTPXGL7MyVtNijIWAi5s4Z6byRy1WkxtkE1C98liALtPPdY89OaymWYrWouIlXjXwqA0zr09YGfLHo3ail+Iw2Ti35vLX6LG9nanua5o3Oy+4Wy2x4za+a9T1XQbHY4jI8MG9IdkLlW+B0QTWqiIqsArKTrTpgIDPmwcgjoy49IoacQQNYFVuO0S5Z3tFXbKK9SktSrWV6ltk8ioq1IWmsKzMGLEsD/dp0FxTQse1z3nQblT11RLE9kcYF3HU6C3RJk4I2dpZHNq5pK1TL1VhmFSmaY/pimViovIIckEKA0NBlL6nahEXD69U5FQ7NUZ/3W13dOqZdosus96AFYsQ4AgNMkMRtcCInqG1mBh7Cqlwk7onIpjtNhkXw/wASwWItfmDkkjHcTa0aSCCCYgwdeqn3jxxeF0crLAixyWLEc1PLtFpBbY6Kh2k5qgqLory4WTCs3r8uwa4EEjcjXGGfF3cjgRnoV77gjoZads0YFyNeSg4fxuvQRqdJ7VZrvVBIOxtJkAGBOm+uknEGow6nqJBJI25AtyPX/alTYbDNL3jr8xx+6ZUslRr5davfUqVYStVajqquy6Fj9lmEMSAQbtpJOF0WO1WG1Bp3sMkX+NgSWg7hxA0sfArBYvgMckzgz5Xg+fC/O1s17k+MZjKqs81KAVvMoQdu7rKSADppLACNBiZU4Tg2LuLqd/dy7xob82G2fT6qqjq8RoPlnYXtG/X6/lc5Ti1GizVUy6h2JgtX0W7cJyaAmdAPLaAGpuytdI0MmqGhg5HdvPHxKmntSx7QwMe62gy9+7LihmjULVSFuqsDyraLQAoPiZCM0kkn4DGuwukZR04ijO0OJ38+mpCxuL1L6qoL3i1ha3DfbqCQDzVuMWipkRgQiMCF4NwNydABqSdNAOp1GnmPHCDIwXBIyzTjYZHAFrSbmwy38Oqc9lKad81RwSKYW0f53LCSN5UId+rA7gRUYrU2DWNORz/C1XZrDtt75HjNp2enHx/ledhuyfozd3dTC02BNl91QaMjFW0EwoYjQlGAA3xRbF5O85WWg+GPfbR3Jb2L7PZyg6JmO9kVJZ3YOltNywKMBorKtOFJkNJgbYQY/wC8HNFhv5poU7u/BaLcea+j57LpXptTY8rCJB1B3DA9GBgg9CBh/VWBblYrIDiospai5lpFyPVV2CswZogEydDBEgxjFVtDIZpJA07IvnZS45mtYBfNLeLZg1Kg3hQYmf8AqWmIO3ItMx0LMOmNl2LoO6ikqD/l8o/+up/8iR4LEdqqzbkbAN3zHx0+nqqkY2yyS1+R/p0/wL8hiqk/Weq09P8A8Teg9FmM9/Uqfjb5nFlH+gdFnKj/AJXdT6rzKUL3VdpOImJVnwdJJUAX2Re3v6p/D6UVVSyEmwJ9/wALScVC0aUDTSB++PKMBinxXFBLKSbHbcemg8TYAcOi9ExOpjoMPcyP5ctlo6/jUn8pbwF6ahy7AGNJ8PLGr7ZU9bUugigYXNJOnHQX4WG85ZlZ/stUUtO2WSRwDstf28uNzrbkq/B4NYdJmMWXasObhDhw2b+Y+6h9m3sOJh2n6reR+yu8eyRSKq6GRPt6HFB2NxQTtfh0+bSCRfh/k37+atu09GWObXQ5OBF7fR328kozWZao1zGTAHuGNzh+HU9BF3NOLNvfjmVkK2umrJO8lNza3BRTibYXvvUXaNrXyXLoCCDqCIPsOAgOFjohri0hzTYhaDhPFRUCpUMVhoSY5xsH95gHwYjoyz41jmBy4bUO2ReM5tP/APPUfUZ8beqYPi7KyEE/qGo4c+h/hT5rPrTYpUZaZYEIXZQCzAgCToDMDXeR10xEw2Eula9ueefJWc8g2SE/4XmaZooaTBqYRQIMwABAPgQOm+N8oTRfRUMzVp1WHeU1YbazqJ0DDZhM6GRqfHHGzOabtNk9JQxyNs8X6qbJccpZgKKBlgVvUrBpKZkOP7ToVHidpAJHbpjZIANtUs7Q5ZszVXL0ALl56r/207gQlxjcgsbdzy9JIlUr2xEyHXQdePgq7FGSVLW04/SSC7oN3UnytmrHaHhyKHVEZg3c95aSWAFtGkQoUliLZAJhSpcK5EFgEg3BUhzGkFpFwdV8/wCKZaoqlXWHUAugKsUYqCSLSZB6geHjOJtXTfFN+Ii1GTh+PeaY7O4x/SKj4GrNo3ZtdwuTry9DySRWB1Go8sUtl6sCCLjRexgSkx4fxutQptSpsApJIJWSpPrWzpBOuoOpPjivqMMgqJRLIDf1671Wy4bHJMZCcjqBx68/5urXCOIFqbpYLpjvwFDWH1lvHMX6AjYHXUC6bR9nRU1LZXG0QzIzsSNw3W4/zlhu1OJQYYTFTkF5Gmpb1+2/jlrYOX9w2geGk/oAPIT443mxmvLhLl7981NhxMowIRgQnnZ3uggLliwqLUCKol6lIGpCEwCyhR/mt6w6qmYqy/vnbWvu30XoeGCIUkfd6W+u/wCt17xDJnKZhqu+WrEfWDmAuJZZI8GdwPFXEEkEYJP/AHETQP1Ny6jlzHBLpX/AVL3uH9uTO/7Xc+R47jrYLUioyohpgVF6wwkqRoUJNp1jcjQzOkGGMlbPdtG4SNOKVqz1lei9FEZQl8BiCNdBKlZEghmHNhDipMDWgjMG4v0zOR5q9w2SSDqpEEHbXCWapyoA2UtznHaVPvFpsagCvTGXFICndosGpZbYOaYY7kQSLcToqSWS1hkd6z9XidLThwc8XG7eswoMaksepJkk9ST4k640sELII2xRizQLALzqaZ80hkebkm69w6m1r8j/AE6f4F+QxVSfrPVaen/4m9B6LMZ3+o/42+ZxYx/oHRZ2o/5XdT6qEGMKc1rgWuFwU21xaQ5psQu61ZnMsST5nDFNR09K0tgYGg55CyeqKuaoIdM4uI4rjElR13QqlGDDcHEarpY6qB0Ev6XCx98lIpal9NM2aPUH2PFMuJcZNVAlsbTr4eGMtgvZJmHVfxDpNq19kWtrlc5ncr/E+0XxdP3LGbN7Xzvob2HilWNiswjAhGBC5dAd/d0I6aH2Ej2E4angjnjMcoBBT0E8kDxJGbEJtwXOACoKtYCpCClUrKhCLP1gBiAx0330Gy4zTsEionF1O3J2u89Ons5ra4ZjbakbNQ4NcNNwPPPetHl+MZY3KK1LSASWprcY6bBtI1Ajp0IDLo3N/UCFfRTxP/Q4G3AgqslbLl4Fekx1IRXVmIETCqSTuOnUYa2FMNULWS2t2jo06r0suAtV5dqlRQiyoMCCAZIVgGYQI/u9Ux56oRt2mjasbG3vPcq59UwSd3fO1x56D1t4rRcOzZekhy6QjgOKlWQDeJuj16jbHoD9rE1Ly/xTLL0QisSxYmWd2MTpHsVQBAA9upJJFy1tV854xWV67MhBQKqqR6vKXMLAAt5hqBG+resb7DInsaS4WusV2gqYpZGNjNy297aZ2ySjM8LpuSYKsdypifaNifMjD89DBNm4Z8RkUzhnaLEcOGzBIdn9pzb5HTwsqDcI8KpH4qR+cgfpivODxX/UfJalv/5BxC2cUZ8/yVYocGTdmZ/I8o+AE/E4kQ4VTsNzd3VVlf24xWoaWNcIx/0GfmST5WTJEAAAAAGgAGgHsxZgACwWPc4uNybldYFxVTxCldZeoaYgnr4TtPlvhn4mHb7vaG1wuppw2rEHxHdO2P3WNvNWow8oSMCFsuxYpmkBKl1glTuCDdJWftEwYMawYhVy1Sx7ZDtjUr0jD5IZIG90bgADmLDem7ZVkBWmVZCCO6qaAA6Wq4U8kTysreEgaYYU6x6rI9oab5MX5VauXkVGNMKKtFyqltEUtYTB2KaA4aqJ3tDSG7VyAd2XG/5uuRRtbfZOyLabvL8WVLL9tqgpkZj0bvQNVQsNvAFyx8oBHiQZATIZBIYmxOcd1h8p533c76JbJ2Bm254HU5+W/wC6qUu0NfMIZIprMFaQKzIB1eSx0PQgHwONFTYdE3N+ZHksjiuO1W1sR/KCL33/AMe81GqgCAIA2AxarLEk5le4FxGBC1uR/p0/wL8hiqk/Weq1FP8A8Teg9Fnc5T+sf8bfM4sI3fKOioZ47yu6n1UPdYVtJrukd1ju0jukd1g2kd0jusG0jukd1jm0jukd1ju0jukd1g2kd0uKgCiSYHvOp2AA1J8hhuSZkbS95sBvKcipJJniOMEuOgCgNOuxhEpKB95Ua78iqQPe3uxmKrtXCzKFpPMjLyuCtfR9i5HAOqH25DXzzH0Xr5DMBlYQ0aOgB5gRoUknWdJ5dzI2Ijwdq9uRoe23Gx+x0I1GZvpzEio7HsbE4RvJO64F79RqD0uNRvBvZPg+ZZJfu6Z5tGJZiQSNE5RbEQS0kbgYsJO0UbbAC55n6KBH2Tc4kudYbrDPqb8eCTZnh1XKG5ipQtvZEs0/2VUKzrEoWPiRpimeW1Dy/Qm+h48wfVSpaWpoGF0Ttpo1BGmWv5sfBR1M0p5u7XvOlQ6spEQV6KRasQAOUYcZE1jdkaKpOJSl20ALrVcI7QlKYKJfeiPElUSo097BjVSYYWggktJBOHcKoauRrhKLNB+UneOmvn4K9mxmCnYAM3W0G7kTu9eSq5/N1a/9V7huFAtQf6euussSR4408FHFFnqeJWYrcUqqq7SdlvAfc6n05Kv3WJm0qnukd1g2kd0jusG0jukd1jm0jukd1ju0jukd1g2lwxGyxVHVBOsgTPWd8eeyEl5J1uvpiljaynYxugaAOlgrWS4k1IwDeg3QsJX8JO34Tp4W4uKHFZYrNk+Zv1H5WHx/sZSVpdJRFrJRqP8AE+H+J5jLjxTDOZlmVKlOqFpmSWlQAAxVV5lJLmCSNIkDfXC6nHHtnLWC4GgGp5km9h0Cy9H2VZ3I739Z1vc25AAi58bdVVHGKmyKBGq1CagaepVJuU+dw9mFPxguj2XRi/M3Ct6HsHJ3wldMWN5ANcfrYDqL8l3muOZqotr5quREctQof/p2yfMycUzp3kreRYLSMbslt91yTf6WHkFpOI9sLqFFqiOrLRDnYhqtRIWLTMGKm4G/liTX4bVTNYyIakEm+g98OCwVNilKS8uJ+W7cxqRw97185o5i6BJaIGob/fGxY9pyCy8jHDM+q2HZ+n9WB/kU/Euv/wCGExmznDp6KtxKPaLHcvufymndYe2lWd0jusG0jukd1g2kd0tVkR9Wn4F+QxVyH5z1Wkp2/wBpvQeiSZpOd/xN8ziYw/KOirJW/wBx3U+qjswq6RsIswXRsIswXRsIswXRsIswXRsIswXRsIswXRsKgqGrVJkimkqIkFn1DkHoB6sjWbxoN8X2kxEOeKdhvbXhf+PL7b3sthhjjNS8WLshxt/P2U9VBoqgqoMAIbSzRsIgQOpMjfqMZdpIzOZ57ve6y1DwNAreVpGmJLsZIFpMgFjGjNzHUjrGmgGGJHh5yHvwy96lcA2RmVL6YO8VJ9dC6HXW0gN8LkPvPhhBjdsF/A2Pjp91wPG1s8VKc2JNJwHVlMo4BV12bQzIEifaPHEinnkis8HJJkiZJ8pGaw2dyYoZlgpaFCPTVmuKqS0aneCpAbcgCTdcMaqKUSRhw3rzzGKf4KUNjFgc/wCOi0WTMlgNjFQeQqTIn8Yf2AjGiwufbi2Tq3Lw3KtrGBxbKP8AIfX3ZWrMWV1D2EWYLo2EWYLo2EWYLo2EWYLo2EWYLo2FFUY3WoLmiTtCr9ppIAGhAEi46DqRErK1lMzadqp1Bhr6t+y3Ibz73pdleC0U11cz/daUg7AIViPifM4wk+IAvJY0Z5r0+I1AiYx0jgGgAWNtBbO1rlT1eF0zqqIj/wCUGxhva9Ikqy+MQeoKkAhluIuBzGS69sjxm8kjQnMjoTmPCyUcQ7MU2qFqbFUBEISWAgEHQkC46AsZJCa+scPf1HPJqTExzHh5N7cdN/RKM7w6oraozL4whg6aW3H/AGmNpiZLKhjhrY+Ksm4hd395p6ixHkb28FwOZQE3PKsCOYm0COnMYjphbIzJIGDeVa1FZHT0jqgEFrWk5cv5y6pv2ipWoEHqipaPYlOkAPiT8cbeD9buVh9F4iMoGniST5rPrS1xIDQDdILyRZa7s5UBVR1tcH/QwI/+6fhiOcpTzHokVA24GngSPPP7J3Zhd1A2EWYLo2EWYLo2FpMmPq0/CvyGK+Q/Mequ4R/bb0Hok2ZXnf8AE3zOJbD8oVdI353dT6qO3CrpGyi3BdGyi3BdGyi3BdGyoxUU7HrEwYkaEXbXeUzhgVcBl7kPbt8Li/lqnTTShm2WnZ42yUluH7prZVXilbu6TvsQIBjYsQoMe0jDFVN3MLpBuH+lIpKfvp2R8T9N/wBEUKViqn2QB7I6DyG2PKnu2yXHfmvW4mBjA0blIiwxY+EDyG5+J/8ASMJJu3ZCCM7lQZrOSRZrDQPBqpm1PYursf7bPIwuOKwO1/obz46Djfoo8jr6ezw8NSq1JwatK1pWkAAT9hVdGaf87lVA6925EjDjgRG64zd63BA8BcnhcApoZvFt3v6lT8TzMVaMahWY1IkkK1OpasDqzAH/AEjxGCmp3Pie7jYDmbj0F0uWUNkaOpPS35SriZZ6GUZpFRKYNSd4qhFjTSe8A/Xxxc0Q2e8buDiB4LN9o4xJSh51AB9ArXBq4YU4MlTVpmJMTDiTsDyNAPnHXF/hbi2YjiFltgmkBO4p1bi/uoeyi3BdGyi3BdGyi3BdGyi3BdGyos3VFNGc7KCY018BrpJOnvwl7wxpcdyXHEZHBjdSljVpspb3XVKpiL2Fog9bReoAP9qAHrjA19U+Z7nnjb375r0egpGU8TY2jd781Hk6pqVCCCF5o2iwQB5zUJJB+ynSTMGWIxx7XTzIv9B9SpTZNt1uv0y+p+gTLL6tUMHQhV8LQASQPxXD/R5YiPBDW8xf6kfZONNyeWX0VfLa0qZ6lFJ8yQCThx36z1SmfpCgq4dalJBxRe6rU66rcCxuUFR9YFJR4MAyqspEidCNcWdBUOjeLEXGYvw3j+dyg4h81O6F5Ow7UDW+4j8bzbevcznhmAJIpEnvPrOZTeAAFakGgWqs3gENOusLpG4jUREv7kuB/aRceBtfwVAMAdNCBGTlvtrfkMx9bKscoB/1sr/8Qvyif0w4Mfbp3Ev/AIfyo3/pup/c36/hW+DuyVFVKiOxcNYquQygEMBUewXWliALpZVmBJCW4jNK8OMRa3i4i/Syku7OyNgcL3PQgXHM/ha6lmUaLWBkT/vqOh0Oh10PgcWbZmONgR/pZR9PIy+00iylSCJBBHiNcOA3TZZbVdW4Lo2VocoORPwr8sQH/qKuIh/bb0CT5hedvxN8ziW0/KFXyD5z1Kjtx26TZFuC6LLx9AT4An4YLo2VxU4dXaixSpT7xkNqwQASDaBUmZH2ojT1RjAHto/vyDH/AG72/wCw58PDwutT/wCn4wwfMdr6e/FXM5XWtQ7nLBGIaksBltRVKsSSJiApAgHmHkSMvR7VJWMqqm4AO1obuz3Xte+/kVaTs7yJ0bd4t9FVrzTMVBaYLCDcGAIBt0kkFlERMsN8en4djtJXRvkYS3YzO1lYccri2qyNVhk1O5rTntZC3oqHaKgy0h3qMq303BFrf0XWsykAnmtRvEaHXED+u0mJQzQwk7QaSLi17bx/Nip1Nh81JURSvsRtAZbr5LuvUhwN5Mfpd/z24xjBdt16GHDIKPhvBa+dUOG7vLsWIYlg1QaqsAainb5qWJJBAgteQYaQA42Btwvbw0v10G47qqaruSB+PY9U14l2OpLTLVa1awLB7srTtXSEphVlUYiDJY6gbarYR0MLN1zrnn4lQZKiQ77dFcyHZLLgNZVrsqluUum63JqwS6eXRpuiNYjHXUMDjct+p/P00SW1EgGTvRV04SwINlG60igKdRmp06jn16lyB3css3kmTSUAK0EyO7aLWGmnLw9/VN7RzvvWT49m6WWK0bBmCGctcSq2rFNFthuSULAf5UaeaS3SYPJM1zY37IB1tmTqbae8lHxGvYAA8XJ3cty84JxWpW+wiU6lOKVO1BFS6lNnrMAXEkGBI06ifDRRYfOxl3Oc7edOl+J4ZlVL5HVEDzYADnmtNbi6uqay8FN2a2mFJiSWJAA2GwJJMHTyOu002M43FhjGlzS4uvYDla9z4qww/DXVZNjYBdZfL1HZkCAMnrksbRIkQ1stIM7adYOhrpu19HHTslAJLv8AHK4tkb/bipDMEmMjmkgAb+Ph6rld2B0ZSVYTMEa7+EEEeRG22NBRVkdZA2ePR3H08Cq2op3QSGN2oXtuJV0zZLuP0Q1IBjCd9lr52s76ldPlE4jVt+4dbgpmH2FSy/FcHgWZP11Kn3oFSooVXRXgtzqQ5VYkCCG/tAIGpxjfg3Ss2gdfUZXW7+JDHbNtPumPC+BO1F0AK16fcOBU0HLSFFkka2sVqMG1ALqdYjE6ambNEWkWJz6G1v4USOUsfcZ29FHSy76qUdKqkmxlNz0zzG3o7I5cwpMq4IuMDFeaB8lOGkWc2/iDn7/lSBUtbKSMwfokiVDTVVOyEUydxY2lJp6g8onab/snEN8LtokjXPx3j1+ilMkFhY6ZfhdVWwhoT6WZ/KGqaajZ6tJH/AzAsfbAKj8ZxPobGYNPv39lErIRKwNOhIv53VXjp/8AEVfxnGwiFmBaGjj2YRzzS9ln4EfHDmqVI269kjUaEGR7RqMBFxZR3cFuOFMjgMyqb4qjT+9bkcR1AL3a9apxl8VLoHhzdDl76rJ4pTiKbLQqTOM6MSoLFrjJNwJC8qlFUBemszy764XheIhh2S/ZHAjInru3Kjqadsgva59B90cPrLBly5aGAFzcsRKwNUJBNygLrppE6CCoYxp7yQE3z3AHgOirZoHOcNhlhb3fmtflBNNCNRavyGOvPzFSox8g6JTmF52/EfniU0/KFBkHzHquLcdukWRbguiyAuC6LJYlB6uVYq6rRqJKU2GiU/WBL7gFY5YNswNBI8uxGqpP6kXxRW2XZ2P6jfPLTXnz5Ld0MUrIG967a0NuXC6i4Pw2plw9at9cVGiqzEBDazMCwFzco5YBFpiZGEVtcytcyGM7AJ1PHTO17DnnfwVnX1ImIc1lg0aDU+9wUuYrZcU2qVAvpCOrM0g1Ae8VqYVpF1It3fLcFjQwcdloq6lqvhb2a4Wy/SQQb3565kXuqmB0dW1rmC5v43U9Di9HOSKqgoktBMoA3It9wUggFgNwZJmV0iT0E1BsmJ3zOyyvfLMgcj6Zb859RSPhcGzDmq44M1ZaT08yhLAmme6dgyqzUwzVFcC4gkSFgFhP9uNLT4YDEC+4JFyOF87ccimG1z9q7bfnmtxwukUpIjKq2KqwrSIUBRBgaafLFuowFgs528476KC7qjU0phwHtMtfa1tNiAziaceF58ZDMz5AQ2O1zxXNluZfooMnxyzh1KqKRSlVFaqQiskUEEnaSgjURqEWFjQgdJKyMEtu7TLxzSA1pcQDYJJW7ZqKDNlLrqxNrlmYU6el1swZLXQSJU3+Amww+B1TfbGzbX+FAr6oUwGzmTp/KwpYs7yZgj27A/D9saCJoZ8jcgFQSvLwHu1KfdmB/UnYBH99N1YfLDdX+kHml0xvtDkt7bhu6j2UWRvNQ1EgICUIK3GpYYMcyhLWuAJmZOm2PPe1lbBNMKYtO0z/ACvpcA2tY33cFq8FpZI4jLfJ27olXAuJ5mpVtdHWCbr1FqmCQBIW9l0t5ibZYzocV1fT0MVODGQXcibkb762B6DPJX88ETI2Fj9px1HDL7c80zpUTTdqbNe0d4WiCby0lhsDIMRA6AALjX9mMQbU0vdtZsbGWWn1zvx896xmMUpil2y6+19lPbjSXVRZRZnL3oykkSCJG48CPMHX3YS9oc0tO9KY4scHDUK/wDNM1OtSBsqSKhCibVIRavdjWTILKY/6yaTIxQCMxExu3e7rWxztlAe3f7srnCOL0Gq+j02YMyXLfWZ2PsDsx21u2Np3jHUoEKAVMi9RKXd0w7M1pYKKl66XXHmLnXc3HWd8C4CFa432epV7mCqtQggmNKimZWqB66mT5jcEdW3sDhYp4ZZhfOHDKXpvIem5ptdvIAZSTsZRkMjQzppikqIe7fZWlPL3jM9QvcibjQaYU1FYz1CIzx+k/wCnDtCP/dBvC67JdwbbeUgzlW+o7eLE42TRYALRR/KwNUOFJt5QcdUdy0nZ3NDupn+m8n/2biG9wIDn8GKbF6cyxHZ11Hh/CpsWi7xgcFpqq/MH3jUYxrSsyclWqAQQoAJCjRiminQXKJAEnTzPjiTG9zTe+SQJM80+yOXIp0wFoABFAApaCANBqNPdi6ZUXaDc+aeFrKKuvM34j88alugVA8fMeqjtwpJsi3AiyLcCLJbxLIr3TLzFGKpbcbR3jBDA8rpjYQIAgYrDhVG2Y1AjG3e9+fG2l+anNrqgsERd8tvTch85UpKaRZCVXR4YsF2UukW3f6hdBIHTGYquzdKyqF5bNccm2uczoDw5kZK4ixiR0P6LuA1vkukoU/R0y7UntVQGpqr6lY/6ogesJuuEmCTviudg2KCsc9rbuv8AqJFuufLdbTcp0eJUrY2ua+1t29V+BumXVg1HuiHfnp946kBmCh3MtIWNXhdQREwH8UwHEHyAtPeC3IWO/LIAHXLdquR4xDMdqVx2udzl73JlwiqKR70TYzVGdEYkC8mWCgkFwfWjeW9YhcaijoDFRRsvtOA1G/p03KoGIf8AunE5NJ8ufitNWqylykGRIIMgg7EHqMNFXkdi4JHWzCgE1bWQEFu8ClR0k3aCJ3w20m6lTMZsXIV7tRk6VeiKFSnTdDDQxYWhCNVVRqNbdwNY1EjDpIGZVe2LbOyFh+1fBFvo9wtOlTWhYFLqiqEd20uOs94fhh2PGYaBv90OO0ctkX0VfiWFvnkAjIFhvSHJdm6zi9TRa7UW1V21iZA1iMJPa6iieQ9jwb/tH5UN2BzuaNlzbW4n8Jrwvg70e8vqUAzJAQVL6hJI0FNRt/mmBudBhyPtDFXuEdPG/mSLAeqQ3DXUwL5HDRarNVgkaFixgARvBO5IGwPXFlU1MdOzbk06E+ir44nSGwSnijLUQolY0u9vDaxqBERFwYllkLErcfPFXUUWH1ThVOAv+69tNLjS45hWFPV1MLe7ByG7+feaY1anfooCFZZHJkCLSG5WU6kgBZHQ9NsZrCOztQyrD5wDGL7wQ4EG2XA3vmrauxSEwFsZO0eRBCmo5ZUmAZO5JZmMbSzEk+843UMEUDdiJoaOAFlmpZHynaeSTzUluHk3ZLuId4z2ISgCMS0jRmmwkR6gtafNl9oqsRq5IS1rMt/Xl1Uylha65cl+b4glDN5c0KY77vqaG3dlqFadRT4gp46SFO4GKqBzybuJPVSYahzqgRRaDM8BkrlTtFVFfNZTu1BFdwshQ7VHYmhUWWuJH1cMVt5QBi7jjgfEcyHAX5dETTVcdQ24BY51stRzP18lNm+1aU87nKFSlTKK6iuTFxRlLU7Tddy01u0WAZ1BbBTwQysIudqxPJFZVVEEgdsgsuB/2z/lbPIF+6p95/UsS/8AHaLv1nFer1oyXzntWHzeYqrlqdSosBXemsrasqxVtAzk3IADp3c9IMOeJz3ggaev4/0pEUrWAgnX35rP8RrlrKas1O1Za2Dq42Mg7L/6iJ0wxQNdE50u/TPlr9VW4vjT6R7BAASMzfMchqM7a8ijs92dqZuv3PfJT5Wa7uyfVt0tuHj49MXja4uyspND2qkqiWd3YgX1y9Pv4pr2l7IeiGnFXvFe4aiwqVjwuBBnyi3rOg6vLBdw8lLnx91O0OlbcE2y6c047Odg6VbLirWcnvE5QjEWHaS2ksp6bSDNwwOq3OsW5BDsSfMAWZBJ+G8EFF7g7o4lHA7si4EqwBZJiQYO5EYpp8TqWkxm1xvtn14fRV0mJz5sda/G2aZNSQqqroEhRaSOVdLZ6rpqJ6YqAXAknf7uq50iWUaxRhTLa8zEQFUAkmEkXGCY8IHTQYlbO0L2/Pio8rsrrbcOWq1KmRTMFEOrKDqBuJ0OJDJoQ0C/0Vi2llDRdFccze0/PGwboFRPHzHquIwpJsiMCLKLM5cOpUkieo3EajyOo2Oh2MjCJGCRhYd/DJKY7ZcCEh4hwqvH1KU1f7SEKrRqLhvv05o3BJE4o6XDaimk+V929T6aKXJUNfb35LrgfD6j/W1oCs3ehZBLMeZSx2CrywN+VdrYMyKiBn+IkzO5Rtp7dpt+XQe/ZV/i2UqVkU0KkdRDsqsDEG9NfmDO3USqiOSQDu3W+6ToCND0vbwKQZalVLVDXroFptcbFvM92mpIAS+AApI3nQknEKaLvAI53gchv99E8xj7NI8bdVoH4hRo0mMm2msxBk6xHNu5YgGTMsJicTWTQtj+UiwH03LsdLNPKGNF3ONvH39Ei7M9pKqvUZm5GZy1OLkRtCsDRgCu5XdmLFWMw02A1UQljGdzcen0VhUzHCa11JOTsgAtNstM+dr36WWm/wAdy1ZDTrUmW6xXUBXBvAcDlloII1KjcbEjEN8DmO2TropzMRjkaHBxtqDnu3j3dTUc7lu5/wDC0CKZa2aVCxQV01AANo8QDiHPUwxODJXhpPE+wpMMgHzMF0tzGfpK5Z2FyUrvVZRBLQqGoFuK2tzaSavTQCdQVEBuWvB6EFVmKCSQjI5q5kK6GrVPcNXgU0MLR5WW9iCKjrrDofeMQ8Txmlge0PdqL6E7/wCErDaZ4Y4kb7LriWZiqWWgVDUlARShNys4AcLKrcXgGSOVpiMPYfi1PJEXgm264teyYr6VzniyqvnA4gUKtRDAmxACSAwEOysdIMgRpvidJiFN+lxuOihNpJddPFKTwhBUNQUKk6ABq1S6CC5Ojka2MIndFB0OkAz0l7Btxr9c8umfApwUbrbr3v8ATVNmz9pCLSYdAWVggAG16K4Ugf2kAgTMRia/E4WtuzP6eqQ2ieT8y4Gdqq1rUixDsDYCYWVs8QT9ZT1JAIvOlrAJZikR/V7FvtofNddQu3KWpnXAaMvVJE793aSu4lXY+OwOxiYwo4rBbK64KF98yEtzdRmc1O7nkdFAUMxk2kK5ICzEkAm8WFfVOK2tqWzkbNxbnlx048eikRwPYwgapJ2No9znUcpUQJez307LbldEJvUOVDGNCQpImBjjdnaDvLNLw19S091M0BvHK56kar6ZlahqMrH16ZJUwDoQQwjzB6R8wXWOKv6iFozCq8a41l7qaTSqVna1FgM69WJEEoAAd410x1xsm4ow917XsjL1iWg6g6EHUEHDYJup0jG7Kr9reKplkRyhdllqaBlCmwSSR61qwNQOoAPNhTpAwXPRVr72OyLkAnyXzGlodTzuWc7CSSCxgaTLSY8cNk3zWBqJHTOMh4+t087K1SmYvVrClOowJQsv9qkPBELDHWRqF9hamnMLC8C/JW/Z6IPmduy8PeXqmPaziNStSVmZIR1ICU2G/KxYljy2knpqNztiCzEXTyCMs2R1v+FpcVw9r6J7rkluYsOCsdnOMVKeXeyogVahkVKDuFDgEWsjroWuJBnUnbrImq307AGt2vGyhYHaanHzWIuDlzS3i9Zu8V7575uZjAF6iUKoNgBTKkTJuWSTiBFUPqHOLwL8uHv0O5TMVpGRRCZvjzv+FAmYKFVJOwGtpUjQbgAgiR5be57u75rPOlBF1xncwIkxoQZOw6En2Ak4cYw7lEMwLw0nXJbPh4qrSpqKogIoHsAA6g/M4eYyItBLFetqHhoG36KLOVK6lgtNXMtBuA01glYAJ6QDrE8oIxZjFgBYjP37KjOowXE3UdanXmVMXKV1C8rTAJALCYJaZg2hSATIaGLP328Pp5JXwbF1fmIB7ulMAsveNp5A2wzb6aDbm1nDpxlt/wBP1SPgh+76LzM5asyvzCSDaqsAukxJtDiftBtCRpE4jvxZ7ncB9et+KcbSxtA4rr/D2FxFU8x20jooY9ZCgSFi4jpOGv6nNuPu33S/h4uC8XhUBB3rPa5aWFMHmDAkFFENLE7QdiNccOJynU8/fI70CCMbl3/gtExeO8UbI2qDlCkhNpJkyZ1Y+UR3Vchbs3sPyU4GtBvvVpcnTBUxqsgHqQZFpP8AcvkZ2B3E4Y2ku6wXbLOq1ZaFNQKdEAk9TVt7sa9bUW2Z3kH1cSYwQ3aO9ans7R3cah3h6X9R5pXnKFqUHWVLioGIYg8h0211vHly+eHo5nxi7HEdCraelhq6kxVEbXgC42gDbjbrl5J1wzNinWCGmr35Wi31jcoKtUJJ0ZiSCJtUk2ydASESP+TbefZWbxSjb3logBYkWHAcBwCcpxh0RaRW1lUS9NkDVCYBZkZGActqSHYG5WuIYHGeq4oqqQSg8vmBtx3Eem4iwITdLC5wIbbL3wVrhmaJNSowhnhCs3R3RZN4EyS2wC66bkmTCwUzO7Ge/hrb3nmq2qmLpCCLWyVP/EUVqham5Dtfepp+ogt1DsIA6RPKVPUjEerp3yyhweBkBYg5X4W4qzpYXGAG2ueqtDiYVkY0WpoqMulrOJZC/eKOYBYWSt6pc15U6CbSsaItiN+0dTu14fbiNFAnDnZgZJmM8PjjveqHtobiKgEkwAJJ8AMAkujbUacXQlQDNwkQDsRdrppprrGFFxGqNpTDOjCe9CNsLx8+qgTsSB7zoP1ge/Cg8Fd2lxluJpUUMu0AiRG4B+MH/bxx1ztk2KNpIe1mWZwKtJoKhphXLANF1hR1NpjmQm06NoRJdinH6fvb7HwTkT27XzadLpfwbtsaICoVqJA5agdGHsYglV8mDdADsMSY5pWCzxf39VcvY1wuHefvJaOr2woutE1aZQsSVucCwi5TeYDLsVMjyMajEwStOV02yllkZ3jG7Q5Z/wApHnu3FTvO7y1GlJYAMXZywJglUtQDrqSR12wl0jWgkfwpclLIyDvJnhuV9k5OI8d/AZ87Jd6HnKlfvai5h+jMtTLo0CYEVQVga6KAsmQRJGILpGSj+5Y+f2Vc6oYz/id9NevNOsrwHJ92SyWSsli6FirqdhT5AIWRZ1WR58714NgfX75qte1jybtGfIKtxnhtbIj0mipReYWkhoWodFqLoBTBt5RLSBLpjnxMD3iCQjaO73v92UvDsPYyQuB2Sd+78dNBuvmpl4dUzNFbiaPeU2a0UjTKuICzcxMXENBAkDUakYz76tkExMYB2SM73FuWQ9TbdxVrJtTRmJxFiCMgRf75+BVXM8DzFKiczlLkD01IpBhK07Qf6dsOx1aC3LdAWdDdT4hTtlFPLv5ZePDy62VdhtLDC90j7i/D8fcZ9U4yPBD3a9/a7tSZajKzGbihW0nb1ZlQBcJAGM1NX/3SYbgBwIBAGl9bfe+WRVgWiS+1mCCM88vTyslfDuBd6pYZgsVLU2i0SykQZgqJBu9U6FRrF2NSycOYHFtri6y82GRNcWZ68V4/ZOtDfXU2NvKbCoLCN1JJEydZPq7ayHhOzgoJweI3+Y+/fJaHJ8KqJTRRTkKqrIdADAA0E6DyxMbI0tBupjaZ4AG1dGYzRvb8R+ZxQPedo9U6XZqL0o4RtlG2vDmDg2yubS87845tFG0vDmD447tFG0uawrmkHELdbpcb1VokjQguFM2+IiTiIMQj7wsF8r57r/i+/wCgVkygdYOJ6hC0gz0/RrAOcVGm4QIAJAPO5aIkgxeZ6GPHVSwhxnub2sDz4X0FtbDWylz0zJLBmSrcZ4g9C5SZiB3gWFVmBIUgk88QQNZuWYBxcYex9XF3+yQ29v8AXpdQ4qLvKptOHC5WKpURWq6sQCuigks5lQqK25Y3HbmbWNcaOjjhfJ/e0Ga0HaKerw+kYMPGZ+W+tuFr5XOeZWj4z2TqUsmKtlNTTa9wDLimwhpYCDDWsdSIBM6au1z4ZG2iYBZU/Z01NNVB9XMXbVwbknW1szzHBX/8OKU/SLjbTelSKyii0U7Q1zECRUqW7ganfFXWBzqExjS4Olz9M+eSfnMYxH4h19Nnzz+6qCqhNtMUgx1AFahqYjamzMTHgpxn2te7L5j/APV33AH1U9tZCzQegUlHOBFPeN3bMXZe9R6MgliIWoAY0J9xkDYT5YJNr9JtYc9w4LL1RL5XPA1KiFZYWbGFoUDvEUlbQuqVSpjQbXTpqcRZ7mRxFxnwNvAi/wBbLR09ZCY2s5W3eitZfMLRllDA6GWdfEkAO72hZJMTHMfE4jfM5wsfIH0AuliWnYDbQ+96myuxgALc9oBkBbjaAYGgEARpAEEjUzp7bZt7Ns1lJrbZ2dFFmMgHYMWaRG1o0DBgJAkrvoZGvjBHGylosAkByiHDAIAblChYIJ0Hv3JkltzpqI1V3x3hd2lepCAB4CNJ6e3X/nXDRNzdJuvGpgmSNYj3eB8R5YA4hFyvaSBQAogDp+uAkk3KLrqccQq2fqWqWIOimWWLxppbI1PvwuMEm3+kpoJNgvM72PU06dauzrWZU79aYHMzsAEQ7qRcEnrAOh1wmTEdmoFJEBwud3hvWioamSkhc1n+XmOikzPZqnlFaqhY1FZSxZgQKZIFRQQq8oBLaiSaaztiL/UJpKr4d9rZjIancdTn+SuYhLJVQ7UhuQMvvpxVgufEj2YlA2Wd2lBWlbWRQSKlNyPEJUFQjUjrJ338dsPQyfP85yz9E5G8BwJ0U2c7TNUR0bLuCysNBVYaiNxSxUuwxxm73vAc77vyroSQluUjfqPsq2Z4rmKoKrTFOQQWPn1BcAg/+7bC4sNhjN3Ov75X/wD2CH18LRYOv0H3NvQq3T47WWnTXuwXCKrQpEMBB3eCPO74YerqCKom7za9+X2TENTCG/M63gSljJXqIqMwSmABb5DQC1SZEaauR4g4WyCFjy8C7uP8n7DxXXYjEwWjaXdch5DXxKnSiaVMrSm6bpJEkwBJEQdgIEabRpiQH3d82nv3vVbLUPlftvOalpVahaSSFkmJ8rQPZoW9rDwIPC8WyTW0tRlahsX8I+WLGM/IOidByWdzT87/AIm+ZxXSD5z1Kjk5qK/CLLm0i/BZF0XYLI2kX4NlG0u+H0k9Fq1a1RlokVUK3Gymis9IwCPWMbbAkADSTU1cjjVtjiYNoEHTMnI+X2zKvabKG7nblDwzhS5eoTXqtNWApc2QFAMBg/K11S3eDbA83auukq2f2232czbPU8CMxlflfNTqmr70t2wG2FhbJZLiHEYJADVKb87K5k84Fup3YU7FJY6xuIx6RhMPw1M1rhe4zG6++w0A5aKqr8CfWQtnhdsyDMf71B4H2KNGgCJy73qpmLoemQZEE9QdRdERucOTYW2T56dw6H36pFF2slpWfB4tEeG0Nbeh6tK+y9lOLjN0AzqBUAtqoY3jeNQUYajfqNwcQpInxO2XixXY6iGoaXRO2m3tfT6HRR8Syoy2Uq0rbqZWoEPeorBnudbjUIEhjoQSTA0w2Wgi25DyXD5la4Zw5aFOKUh2AuqFV7xjvrOg6wuyztip7y3ytyCcZEGtyVnLZpyGSYqCYB3A5YLRKhubpIMeRA5tEG91yyz3HuE9zS75bQ889NYC1C7QpGgAqSRLAANzSNiFGIVTtlo+bd/KjTxgN2isavGWYt3VO+0kStJ4kbw2nxxKmwmmhOzNUWPDZKqhO92bWXHUBPFqaCdD1Hnih2U/dR5l2jk9bcbRprafJtRIGm+FNaN66HBcZK8IocyQqjxJIAkk+JM/pgeBfJBcFYvwiy5dQ53M2IzeA8t+m5HWNN8LYzadZdGZss/xPi1em4L03prEA1A9MNdGokRd0tOvQR6xkQtgkFmODuhBt798Fc0mE9/G4ukawjQO3+P+1MnalECh6dYaaE2G7zksJ9uO/CF1y1wSZMHmaC4PYQM8nX+y0tPs/wB93FaqWW6tT7pCF1RZqMWkSt6q2gI5VWd4EyKDuIC52p9hNUl2NOQ+YWzHpzTLjdGvmLxQtimf7mKhqqlWUBgD6kSelxUTo0VOFUBfJJVSDMkhv1BP2HipwczaDXC432NlneC8SrZvvMpmQRUUOKjkKptZWpwyjQOGYGRysNR5s1NHHR1LZ+J05316W8iplVA0NBiN2OBI45agqfLVyyKxEEqCR4EjUe0HTDz2bLiFkzkbKpmc5UkqqMNRDaHTl8dJJY666K0wYw42NtrkroIXOT4gxJuECdzyhR0A0Mk6GCQRMGCIx18QAyQbJjfhiyTtLlqwEyRpqddh547slF10KgO3s940ODZRdU6/FEQkGZDKsaD1oF2p9UTqfZ4iXGwOKUASu6HEUcwJBkgSN7dzAkgTprB/THHQuauHJavKHkT8K/IYsYh8g6J4HJZjN1Od/wATfM4iPb8x6qC5+ZUXeYTspO2jvcc2Ebajr8wjQ+0f8g+fTCmixXRJZR5amVklrjpqfGACT5kKvwPjhTs9AumUFVeJcTopIcBjrIjqVjU+JXTSTB2jEqkw6eo+aMcrn05o762RPvikmY7QV6pXvGYiIEmCQYuAKGB0Ejm0BJ1xpaLAaGAFrY7HffU899hwATc9bOc3EEbuH5vxv4BUDXUhfwqsQSfqwEOm5GgM+BB64e22Rts46ZL0HD5C+nYCDewytnpfRd0DLqSmk7kgaHeCDcPdGIsmIwjS/gpNRhr6lha+MEc7fymXBeKZnI5qQSwQ2MtSpIqUzDCSAdbSGB1gk9JBZmr45GgOuSqik7PjYc6nYGnfmdRyzC3faLtpTK2KssVDKrqw1iQS46gwRYwIgEMeYKU0PxDthpH8Kmr5vgwe8GfBZ36X1h/1Ks+RpD9O7PzPtOLMYJTW09fyqH+szk/6/C4+mlYf9St+aj/+rHP6LTcPX8pX9WmPsfhVs92nr14UszHZLyhhn5buVF1AJHkGOOPpKegY6oA/SPYz4lORTz10jacf5G358gouHoKdOiiqtjJe5KLcxAX+6JVjcTcCCI0IxQ4Uw1lTJ3ztN3HP0H4Wg7RTjD6KLuIxmbXtyv5nnzT68CIJKMLkLGTA0ZSerKY16hlO5OImI0Hw0thoVnY5xLGJG7/VD1oBO8eGK8MS9tRUs2W/tI8Z6Eb+3ce3XCjHZdLrb1K1aBOEbKGuLiGjeoslUaqrWLFdVR0lQQpi9QlwtLMwYE9Ai7Eg4h1hDHtDz8hyNjrfIk2zsBa3Ek6gK5oo/wC24tzdn9Nyr/SnM09WprUUtN1PvlkrpDLLFCCCCsASIPUYcODU8ltl5GW+x14HK/I3Kn0k9JMdl8ndu3hwy/8AL8gKD/EmzdUV6q0e6pf06VUX0naQKhaYm1ZaT1QACd7TDaCOju1hu48fTl9UV88bT3ETw45XI04ho9SenAr6Hww1M2is7Gj3VQgotG0h1UowWoajqyAOwlQNR0IIxaPYJAA7qoTC6y67RcXo5GiDAnanTEyx6+JtEyza79SQCPcGtv76KXTwSSnYibc+9Vg6va+jRllRqlSo11WoVSmGbRR6zXQBoo1gIB54y02H1VZKZJnAcBe9ve/zVq2gmiGbbcSSAPW65yvEHcu3dFQxvCmRBe5mALasCYa6APrCB6uLGWJotnnbP8rKYnGyGcta6/nbwvr1V7vMR9hVu2jvcGwjbR3mDYRtqCvRVzJnYr7m3HsOnwGFtuNEoS2UiQFt3EQZ1md58Z1n244Qb3XO8UaUqYaAqhjqAAJJ5dQBrPKuo+yvgMKDZHZC5Sg9ztM116MtPUoaewEqyaDRQJiB5DxPjhTo5bfMD5JTu8GoK1mTb6tPwr8hiZGPkHRPNd8oWNzuY+sqfjb5nDTo/mKpXzgOPUqH0nCe7SfiAj0jB3aPiAoqmdjCxCnWvvmqub4gwUkEToF8LmIVZ8pInyw9DTd5I1g3mycD2jM7s/JZyoZ5jJmYnUwZb3sfWPnPhptG91TxAmzWj2PH1KbaySV+wwXPL3oN3AIXLmXDqYUrIPRnLAe+F0I8yN8Qn1DJtl0ZuCLjzt9LLd9l8OiBmbUsBcCG2NjrqeGd9eC+jdnew1Gpk6TBmRqoDuVM8pJtsVpVGCkCQIOsg6EVEwD3G6ffWyw1D3RGwuRbdYGwyWnynYTIrvRLnxqVarf/AC3W/AYQI28FFkr6p5uZHeBt6WXOT7NZRq2YJy9N7aiqC47wCKVIlQHJCwSdh1PnjpaOCjsqJbEF5t1K+fdo6dBszX9HtFOUCFPUHdooNigwFvNSYiZbxw33zopg9m72VQYhMJJC1xuNPfvVUaXDK1QJ3aB2YObVLaBGKkk2wBp1PUDE+o7SxwC72WHN38JVFgDJ4BMZtkE2tsknLoVXfIOCVYojAwQxYEHzBGGx2mDgHNiuD/2/hWbOyIc0OFQLf/H+Vd4Lw/65YZajibUTUydJPgAJHhriqxfG3VMGyW7Db3JJ15aBWOG4NDhspmfIHG1hlpfxKtV7aSrSrkUqiKvKzBWECARrqN9RIOo8Riqp5pNvv6YnqPT+Crgx01ZT91KA5uhB936FQLn5Qqrl1SoDMToyG48qwEBCAkkax7cXr55qmIOmtfgNfFZDEMJiotptMx+zqSf09Abbhqp8kzVHKq9NIAJNWoEUBpjWCSeVtAOmsSMVlTI2Bm0WuP8A8Rfz3DxVfTUzqjMWATSrkQilnzuXgb2pdHXfvR8sVTcSc92yyB3ibfZWLcJjOr/JUeJVGoWhxeHDW2gSSLRYUDNDm9YBPXpBxawt7w7IttDUA3t9B9FBqqJ0Gy5jsibZ5eKd8L4XWS2srUnSIKUmvlelrwBI3jrBHhjP1tbBMTCWlp4uy8CNfwrnD4JIM3O2gc/5uuOIZB2Z6yWohiRVLU5IEFvVMAiBBAPKT1wukr44WCF13HlY25c/A71yuw34l/eMdbLeNeaRpnwQYkwYgQbjpFpGjBpBBG8jGh7l2VwRfPMW81l5A5kvdZE7rHI9Fq+H0quXWnTp1GNUwCs3U1tA5VBHLSRQR4cxIALAYbGISd53UdiBqT7C18VGI4QXkkr3jOXp1RbUVax/ud1UkkfZ+yvkPE+JmvqsSe59mFWVNStaLu1SbLcMoUAxp00pjckBRGmvN4e0/piM6eWWwcSVNZGxmYCQNxzvHapTNOpT9VVFQCpak62E6ySxEDYgkjpdwwhjAyS7TxIOznu2t3jldUGIYeK15la/ZOguPlPU7r9CLbwr1HPK6hlMg4U6EtNisbOXwSGKQWcDYhd+k4T3aa+ICPSMHdo+ICPSMHdo+ICFzS6s5IRd49Zjvavh0k9JgamVVsNbm5aHBMIkxA7ZyYN/FMuBcTzWYcplVShSB52C6A9JO7vHSZ8SJGItbiTaVl3HPcB7yHNbKaioqJgZs7TuH3PvP6p5m+O0qEo71cy40YXkKPEMFIT3QxHXDmEsxmv/ALjGBsZ3uuB4ak9bW5rKV+I0lObPPzcG+/Uq9k89SNNCMrTUFVgBzAEDQcuwxpfgZG5Ei/RQm1sbgHBuvRfN+In62p+N/mcVR1WUnH9x3UqvOBNWROBFl4wnAlte5uhUNSjMdYKmD1tIMT0mInzw7FJ3bw4bk/FUbLruzClSjSVQQtU1I0uKBVYbMGU3GDzAQNtYxbT4myWExkXuLFTY6mCF4lYTcG43KGgalMsyMVZwAxAUiB6otYFYXpp8ZM1MTu7bst0UhuP1QmMoIzytbLlzy6q/lOPZukLadd1WSQLaRAkkkAMhAEk6D5YUXkm6S7Gqlzi648lZTjvEa9yJWr1CFJYUxTQhdf7kVSCdYAMmNNjhiesjpwDI4C5sPfrwT9NPX1d+73cvp1SMVSadtzGmdQpdipLmSbSYJYsT5k+eHi62pVd8RUvdsbTr6WXbU3CM5FoUMbTIblmQVjlOkQdehAxNioO8h74OFrXFs/qMvVNPJZL3Lr7V7aae/wDV0y4LxQUjWvUqKopiaCqpXupjRjBBB/7a6ZzEqF9QWPjtdt8jpn91pqbtAyT5agBoAsC0cyc9c1R41mDXrPVAtDWgBgC0KoUXEHcxP+5xIoaT4eARuNznppmb5ck83tfLTksp2NLb3+YG+gG4jgjg9Y0KhY3MrU3psFhSFe0kqYi4FRodN8FbSd/GGtIBBDhfTLj5pD+1stSQ2pa0NH7Qb/UlS8ZzJrurAMioi01BsJIUky3LE8x0Gg6YRQ0fw7CHG5JubXt4Jv8A9Vz07iKSwabfqFzldVaNJ1mGbmBU+rqp3G3licA0KDWdqMQqmGOR42TuDQPtf6q5k6TMmYW5hNG8gW6906kTIO17beOJNLYvsp/ZOqe2dwDrafW4P2SNqX+Y/BP44uBEOJW/kq5/3fRv4Uub4o7PSarVJalDU2YoLCpEnYXNyrqZPLroTNTLRRUj9uAWLszqfXdmVTx0glqGMeR3Vnbe0QMrCxbvuDv3b00y2dFOr3lanSqMRNoC+s1rS03iIDLG4umAQMOV8E+LRNjh+QDMuLS2+VrN0cba3sGm1rlY6ExYfI8ucXX0F779SNBfzVWlW0H1VK4Acx5jPjsD+uL+GlbE0NY1osLXtmeZsAqOeR0riXvcQTe18hy1PoreTzoWolWpzW1kZoU+rSdRIXUyFQGNZI88ZitLpJnnqPspFI9kVZGXfpbl0uPyVucjmAz1WBBHc0yjAggio795B6jlpfEeOMmA5lK879qx9+a9HdZ0zeFslFnKjRyKCfMwB7evw8DiBE1t/mOSlna/xCVZ3Lk2Goe8F6Bl9VYYhSQNwVJDgkki3fXFpQSMEwbsixy4nz+mVk3PGSy5N/RMMqtCvTpU69HvJUC+1YkkqIINyzB2EAXdFMVc/wARSzyPgktYnedBx3Hx1y3kXgtl2bW14pLxrsyMkLqZJolgIO6FtFE/Z0ge7/VeYXihrgQ8WeOGhH5Wb7RUIkHxQ/ULA8wMh0I5ZW3C2aqcWtljbInBZFkM8Anw1wWXQ0k2Cp0w7lFAlmIVR0ucx+rH9cQ5Hht3u0GfgF9AU8EWHUYY0ZMb5/yT9St5xiuMnRTKUSQ1su40MHcyNmcz7BtGhEPszhP9WqnVtSLxtOQ3E7h0aLX45c15vj+KviaQD/cfv4D3kP4WcpqAABoB0GPWAF5+4km62vDx9VT/AAL8hipl/Weq0UH/ABN6D0WN7R5NqOZrIwjnYjzViSp+BxmXCxVfWRGOZwPFLZxxRkTgQicCETgQicCETgQpsjk6leoKdILcQWJdrQFBAbYEltdBGIlZVspYu8ffhlxVlhmH/GSFpdYDXj4L6Bwzs+lJLbm3JNpKC77RgyzbesSBAgKAAMPU4i+aTat55npwA6AcyVu4adkLAxuQCwHF6aDMO1MXU3JamWELrpVKLuy3kkEkC1xbykE+gYFWiKmAkZeQZZnQbr87ZH653CyeO03dSiQXAfw3kc9w0OmevBQVmLm5yWPLPhKqqgx1MKDJkzhUN4Ye4YTs3Jt1N/JVVXWvqZDI4AG1sl5jqhowIRgQvZwIXFR4x0BKa26l4Vmraq3eqwemxlRAqKRMsQPWt3Iw7G4MddXeBzCCqz3i33VCrkqqzNM6eaRp53Rif/VqS9tr6H8L0txLxdoVajTktMQVA0ZW3ukSpInbr1xHqKls9iwGw4iyw/aWYd5GwEXFzqDbTW3RXuLZoVHFSGuZVvFrGHAAbUCCDE/ti6pq+Ets51jzVJOWyO2mHXw9VBTrjwY+VrfMiMPvr6dovtDwUUxHfbzC6pggCd419vX9cZZx2iSVyR208kcVNlsw1Ng1NijCdR/m9aQdCDAkEHYeAw2+NrwQ4XupFPXVFO4Fjjlu3eSYp2ir9e7b/QwPxvj9MVrsIh/xJH1Whi7Vyj9cYPQkflRZ/jNSrTdCqAOrLMtPMImdMKhwxsbw8OORvoly9qi9hYIrXFv1fwrHBe0L0HuZe+UA2qWtKkzLXWtJgkAQPWbxOE1ODwTCwu3p76eQ4Kvp8de0WlbfmPwrvaPtaczT7pKXdoSpYs1zNabgALQFAYAzJmOmF0GFxUdyzMlcxDGBPEY2A58Vm7jixsqCy6FU45shcLQpDzKRtII+OOWSQdhwI3Jp2Py852hI0AZx+Rrf1I+GM9i7iykeOg+oXuOI1LZaJr2G4cR+fsu+L5gvmKzHfvHX3Uz3Y/RRj0Ds1TtgwuBo3t2vF2f3XjOMymSseTuy8lChnQak4vLqp2bmwX1fh3AYpUw2jBFBHmAJ/XGclqrvJGl1tIKK0TQ7Ww9F32n7NU84onkqL6rgfoR1XFe5gcnKyiZUtzyO4r5znux9ak0F6R9hf+OGSwhUEmGSsNiR9fwq30bq/ap/Fv445slI+Ak4j34I+jdX7VP4t/HBslHwEnEe/BH0bq/ap/Fv44Nko+Ak4j34I+jdX7VP4t/HBslHwEnEe/BH0bq/ap/Fv44Nko+Ak4j34KTLcFr0nWqrU7kNw5m16Eer1UkT54YqaUVETonbx/o+BUuhilpp2yAjn0Wg4xmmq8kA0ySLLo7y3Qio0GEn+0Az1kErjO0mASx/Ndu1xzy6Za8927itjJVRsG08Ejh+Um4nw3MVypY0VCyQFLk6iCC5XUbbAbDF3R4e2muQSSfen8qgxWtmrmCPZaADfUk+iqfRur9qn8W/jidslUXwEnEe/BH0bq/ap/Fv44Nko+Ak4j34I+jdX7VP4t/HBslHwEnEe/BH0bq/ap/Fv44Nko+Ak4j34I+jdX7VP4t/HBslHwEnEe/BH0bq/ap/Fv44Nko+Ak4j34Lk9mKnjT+LfxwWK78FLxHvwUZ7IvM/VT7/AOOO/Ml/CzWttDzK9+itX7VP4t/HBmufBycR78EfRWr9qn8W/jjuaPg5OI9+C8+itX7VP4t/HBmu/BycR78EfRar9qn8W/jgzR8HJxHvwR9Fa32qfxb+OCxR8HJxHvwR9Fav2qfxb+OCxR8HJxHvwR9Fav2qfxb+ODNHwcnEe/Be/RWr9qn8W/jgzXPg5OI+v4R9Fav2qfxb+OOZo+Dk4j34Lodlqn2qf5m/jgsVz4OXiPfgvR2ZqeNP4t/HHLFc+Cl4j6/hdfRur9qn8W/jg2SufAScR78E27P8GqJVpMSk020gtqlQ2Op06GpcPhoIxX4jQmogc0WBt6ZrX4TXStpDSy52sQVFxDsxUbM1QrJBqMwkt/fzn+3xY41GBVPd4dEyTVotlyNhw3LPYlQOkqnOaRY5/Ra3sv2NXLsKtZhUqDVQJtXz11Jw5VV5kGwzIKTQ4U2E7chufoFrcVquF//Z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5" name="AutoShape 8" descr="data:image/jpeg;base64,/9j/4AAQSkZJRgABAQAAAQABAAD/2wCEAAkGBxQSEhQUExQVFBQXFxcYGBgWFBQaHBoYFh4ZGBgeHBccHCggHhomHBgZIjIkJykuLi4uGB8zODMsNygtLisBCgoKDg0OGxAQGywkICYtNCwyNy8sLCwvMjQvLCwwLywsLiwvLCwyLCwvNCw0LC8sLCwsLCwvLCwsLCwsLCwsLP/AABEIAL4BCgMBEQACEQEDEQH/xAAbAAACAwEBAQAAAAAAAAAAAAAABQMEBgIBB//EAEcQAAIBAgQDBAYJAgUCAwkAAAECEQMSAAQhMQUiQQYTUWEUMnGBkbEWI1JTcpKh0dIzQhVigsHwQ+EkY7Jzg5Sio7PC0/H/xAAcAQABBQEBAQAAAAAAAAAAAAAAAgMEBQYBBwj/xAA9EQABAwIDBQYFAwQCAQQDAAABAAIDBBEFITESQVFhcQYTgZGx8BQiocHRMlLhFSNC8TNikhYkcoIHssL/2gAMAwEAAhEDEQA/APova7tQaJ7qjHeRzNvbPQD7XyxaUNCJBtv09VRYpihgPdRfq3nh/Kw1XiNZjLVahPm7fvi5EMY0aPJZl1VM43Lz5ld5PMOzqrVHAJAPO374iYi8wUkssbQXNaSMuAUmgc6apjje82JAOZTvtDlrED03cRoRe2s+/fGH7JY5U1dU6nqiHXBINgLEbsgMiPTJajH8PbDTiaG7dkgHM5g+OoP8rP8ApNWJvqR43NHxx6D/AGdvY+Xa1tle3G2qyG3UbG3d1tL5281NkjWquFV3n8baD44h4nXUuHU5nmGWgFhcngFJoYaqsl7qNx4k3NgOKl4pSrUGAaoxkSCHb98RcFxelxWNz4mWLTYggb9D4p/E6OpoHNDpCQdCCd2qp+mVPvH/ADt++Lnu2cB5Kr+Il/cfMo9MqfeP+dv3wd2zgPJHxEv7j5lHplT7x/zt++Du2cB5I+Il/cfMo9MqfeP+dv3wd2zgPJHxEv7j5lHplT7x/wA7fvg7tnAeSPiJf3HzKPTKn3j/AJ2/fB3bOA8kfES/uPmUemVPvH/O374O7ZwHkj4iX9x8yj0yp94/52/fB3bOA8kfES/uPmUemVPvH/O374O7ZwHkj4iX9x8yj0yp94/52/fB3bOA8kfES/uPmUemVPvH/O374O7ZwHkj4iX9x8yj0yp94/52/fB3bOA8kfES/uPmUemVPvH/ADt++Du2cB5I+Il/cfMo9MqfeP8Anb98Hds4DyR8RL+4+ZR6ZU+8f87fvg7tnAeSPiJf3HzKPTKn3j/nb98Hds4DyR8RL+4+ZR6ZU+8f87fvg7tnAeSPiJf3HzKPTKn3j/nb98Hds4DyR8RL+4+ZR6ZU+8f87fvg7tnAeSPiJf3HzKPTKn3j/nb98Hds4DyR8RL+4+ZR6ZU+8f8AO374O7ZwHkj4iX9x8yj0yp94/wCdv3x3u2cB5I+Il/cfMo9MqfeP+dv3wd2zgPJHxEv7j5lHplT7x/zt++Od2zgPJHxEv7j5lAz1UbVHH+tv3wd0z9o8l0VEo/yPmVpOzXa10YJXYvTOlx1ZfaeoxX1eHtcNqMWPqrfD8YexwZMbt47x/C+hg4oVrV8d4kxevVOpJdz49TjVscyOJpcQBYa5Lz6cPlqH7IJJJ0z3qoRh4EHMKMQQbFMM/wAKeiquSCDG06HfGewrtFTYlPJTtaQW31tmL2P+ldV+DTUMTZtoHpfI6+yrucz3eZbXeQD7RjO4ZgxoMf2QPk2XOb0OVuoJt9d6va/Em1mDF5/VcNPW9/rquBmQuSt6s0frPyxJNDJJ2oMt8mtDvDZ2beJ+6jfEsjwEDeSW+O1f0+ym7OQiM50k7nwH/cnFf20dLVVkVHECSBew3lx/A8FN7MRMho5KmQ2BOp4D+SUu4zxDvnn+0aD98ars5gowul2HG73Zu+wHT1us5jWJiumBZ+huQ+58fRUMaBUyMCEYEIwIRgQjAhGBCMCEYEIwIRgQjAhGBCMCEYEIwIRgQjAhGBCMCEYEKpmczY6goriGNrrcsyoBjrAJ+IPQYYmZ3hDTpqrCif3Yc8DPT1v5/lTU6gOo9U7AmSp3tJ3IgEg+RB1EsRuc07DvA/bquVMTHN72MW4jhzHI/QqXD6gIx1CMCF9C4ZxZxRpDwpoPgBihmp2mRx5lbCmqniFg5D0Wd4TnEp1618C5mgnpBP8Az3Ypu12GVdbSxOp7uDcy0am4FiONs8tc01gVbBT1MrZTslxyJ0yJyJ3X8suiucX4elUXJAbxGx9uMrgGP1GFydzUXMe8HVvMX+o39VoMUwWOvj247B+47jyP53JPl6zspoMC3RfFSNvdONpWUVHBMzGIXho1dweDrb/sRoN51sc1maWqqZYn4ZMwuOg4tI0v/wBQfIcRkmGX4EAIdiSYkLEaefvOM1XdtZJJQ+miAtcAuuTY2voQBewyz0V5R9mI2RFszyb2JAyGWmovlc8OimfgKEQCwiSNZ1O/yGIkPbStjlMj2MdcAHIg2F7C4O653J6bs1SPjEbS4AEkZ3zNr6jkEp4nkqtMKh1QbR1J1188a/AcTw+umkqW5THMh24AAfKf25Z6G+uVlnMXoqymiZBe8QyFt5JJ+YceGo4Z3U1HI0adMmsecjRQdR8P/wCYhT4zildWCPDG2jBzcW5HibndwA+Y/QSo8KoaOn2643eRpfMcgBv4k5D6lNjdLIowIRgQvaFNqlRadNGd2uICjosBiSdAoJidp030xCqMQggvtOzGv2HX/ZVhTYZUVABaMjoT69PYV6rwHMnSkq1WBIYqQKakaEd65Us0yOVCAQQSCMUx7RsDrFoA5nPyt91cjs18v67npl6qpnMrVof1kCeYqU3An7VpJUebADUa4saXF6eoNgbHn+dFXVWCVMA2gNoDh+FHGLVU6MCEYEIwIRgQoxmE3vWPxD98NmaMGxcPMJ4U0xFwx1uhXSOGEggjxBBwsEHRNOaWmxFl1jq4jAhGBCMCEYEIwIXjGN8Jc4NBc42ASmsc9wa0XJTPLdnMzUCvCUqe81S1zDwCASv+qD5dcZnE+0kNO20Z8fwFp8O7Ouedqo8gfU/jzTCn2UovIq0tYI7xK1eRPgju6n3gDyxjn9sJQ/aaSetlo24PThuzsAdPzqlGa7KNQp1CjFrX0PMZpMLgSpmHpup0XQiNJgYv8P7TR1Fycha9uDhwvuPA5DPcq+qwfIbNr6cLg63tvHHXLik+eronKVqI4PMRVBYRrBps9qSBuackH1UOgewmrrKiTvpJ3FvAM+X/AMtm3kT/APIpitoqSKPu2RNvzdY+tz7yXQ4kgHLRVvOqTU+AJtH+kDGo7jazc4n35KlE4jyYxo8M/M5qWhUDl2VQqlhCjQCFRXgdBeH98+OHKdpa0jdfL31uoeIvD5AQM9kX65/ay2+Q/pU/wL8hiDJ+s9VbQf8AE3oPRZfNoTVcDcuwHtJOJ/eNjh23mwAuTwAGaoZGOkqCxouS6w8Spa2TrUdwy+YPzjFTT4phWKfI1zXng4Z+AcM/BWEtBiNANuzmji05eNvun3A6JFM1X1dtAYHqjHnfaqpjFT8DTjZjYb2Gm0deltLDfc71s8BhkfEKmc3e8a79kaDnfW/C3BXqeMw5aEq1TGGCUy4ozGXDqVbY4dpqmSnlbLGbEe/I7xvCZkY2VhY/MH3/AK4LF/4ae8ZGYCD1Ik9dBj2V/aFooY6iKJzy5t7NabA6EF1rCxvz5Lz6PBC+sfDJI1oB1JFyNRYanK3LmnuQydBBraT4sQcYDEMVxqteR87RwaHAfTM+K2FNhuHUrfk2SeLiCfrkPCyR8camas0oiNY2nyx6B2Wjro6G1be98trUDLXfre181i8ffSvqr09tM7aX5eFr2SyrSZhCG1tTMDZQWO/kCT5A4tcQqjTRB4G8BRsKo21UxY46An7fe63L0VoCtYCuiUkKiXKInKF6kh2qtr1Yk6SceR1uJvmlDWHK5Lr8b7zw0+2a9HjhDG6cgrWTBsAKd2AAAsggAbAQfD2Yz87vnuHbXNSGHLRQZvOgN3RAltFFRT3bn7F0EXETpvEkAwcS6SSaL+612Q1sbkc7cP8AVxcLjtk5ELLcT4YiIlWiCtNnZHpkz3VQFjA3hRDJAMcqRuTj1Ls7jDqg9zIbnd5X8iMxwWNx/C2MZ8RGLcfz1B80vxrVkVzUcDf/AJ1P6A44XAapTWF2im4dlKleoEpgAxJLbKBuzEdBsBux8ACcRKmrbA3aPgPe4KxoMNfVybDdN54fyUzr53J5PQIMzVG71ACAf8qeqvz8ScZapxKWU65fRemYV2WYxoIFuZ18/wALqj28zD/06UgeAxBNQ9XjsEgYPncoKnaqhXMZrLrdteBa49jiGHxw7DWyxm7T5KLVdmo5mWycOar53JhFFSm/e0WIAfQMrHZagGmvRhAJ0gGLtPh+JtqPkf8Aq9V5pjfZ6ShJe39Pp+R9QquLdZlGBCMCEYEIwIU3CKV+YN+lKlReq5BNx0blQgi1yAebcLeBBMjO4/IbMZfLhx68hw4nktT2bib88ls9OnTr9ua1OQVe8YWIGQKSwUbtcpVWiSBYRJJmY6EY8qxKaaSz3E2dew5A6+J9FuImtGQ3KxXrszrTp8ou5nP+UBiqjqdVBMiL9JM2ssoyym+LkGROy0cTnn0H1PJJe+7tkJg1QAgSATJAnUgROnvHxxWtDrXCWs5xfhwYhXpUyh5Q6AqynoLf91YHcDUgG5oqx8R7yGRwcM8zr4/YgjjlezMsLXjZe0EFYPieUejVNJ9w68w1ups0XDTTlDTpAKN0E49awrFmV1E2a9jcNdusSQPrfLqsTXUBpqhzALixcPAE/Q/RNkphQABAGgGLsAAWCzTnFxuVs8gPqqf4F+QxVSfrPVaWD/ib0HosxmkJq1LQZDttPicTi+JsQEpABG8ixy5qjdHK6dxiBJB3Xyz5Kds1mDuX+H/bFMzC8EDrtZH5j8q0diGMWsS//wAf4WjyTf8Ah6fkIPtG+PK8Yj2MUmH/AGJHQ5j6Le4S7apoj/1A8QLH6rumcVzwrJwVpGwwQmSF2XwmyTsrLcZy/eVyFKgwBBMSceqdnMQFBg7ZJWvLbuN2i9hffnlnfksVjNCazENiNzQ7ZGRNiddMs8rKhnuHPSi8CDsQcaPCsdpMT2hATduoIsfuPqqHEMJqKGxltY7wf9FUazQNASZAAAkksQAI66kYsamcQQulO4E55DxO5RKSA1EzYhvNk7ynDloRVanz+tDVEZtBrMU4WAdbTbqZJG/klVjlXWPcO8y0yaQOVs8+VxtcM16ZT4bBStAY3zNz5/jJaLL1namGNIK8SEZxInoWAIB8YkeeMzIxgkLdu43m32vn9FPzteyXUOLtLFrlKH62lUFOVTluZHQCQl6kzMgj7Skz5cPAY1zbFrv0ube1/wBrgdCfDxzTIebqxnnSq3dPbalRTULEAKiqrksTtJYJ482mxib2fpHuqGy2+XZN/G7beP2KJni1ki4xlGpUwS4YVy4nvLgzUK1E02HS56KMzAQAQ8DmJxt8LoWw1Mfd7ifL5iPLTpbgFSYxJajk2uH3ASuMbVeerxlHX/nX/YfDHCBvXQ4jRNsuopZUqMzl6FeoLjTeogNsfVq5m5GCxoAQCzyCW0weMV7zJdsbnN0+UE2C9NwWOOia0PsTqc9Sdf4Wby/Z3NVleoKegBPMy85HRIm4nodFPjimlxSljcGl2Z5adb2t015LcuxmnaBsAnjutx6nplzTnsL2ko5ZGFRZu1BjFjG/u3G4TeKUMlUWujOSzvGs2tWs7qIBOgwgK1pYnRRBrjmp+A8S7trH5qTi11k6g6H2e3DjHFh2go2I0TKmItcEzq0SjMhNxUxPiIBU+0qVMeeN3Rz9/C16+f8AE6M0lU+Hgcui5jElQERgQiMCERgQrvB6YeoaTerV7pWEkTTLGnUUEagkVh7gfDGexphMkTiMsx45EehWq7NvGzK3fkfULQvla6IjUqVSoRysfqw1RO8Z1YKWEOQ7yCF1c7WgHLYlhLamJrWZFosOltPT68VrY5Sw34r2nmglKSHV6VSrVKvTemXpVWdtC6iIDAaxrSgwCDhl2HOqMNbTuGy5tvMfkX80d4GvuFTyagVbnF1ViL/AvNRUAJ2p00pVHC/+ZOrGcVWM0zYGtjjyaB+L+LiQCeAtolwnaNynGZW5SPEb+B6H2g6+7GajOy4FTtm4ssx2npImYy9ViUVhVplxFquQCCynQqUFQGZAGuglhe4WZpqeWCMbVrOtvIF9N9wSCLfYBQ6nu45Gvebbr9fykNShVpsLzcD6opKCrdZDlmYL+Ij2xv6PgWKsqowwSOc4DQtzHVwyPXK+/NYvGsN7h5eI2taTrtZeDdb8hflxW64f/Sp/gX5DFhJ+s9VyD/ib0HopDnqCBtQDJkdZkzpjzCuwXF6qtdtRudc5H/G26x0tbctTDidBBCLSNaBu3335DO9+SRZ/ipcxTBA/U/tjX4N2Tgo299WkOcM7f4jrfXxy9VncT7SzVJ7mjuAcr/5Hpw9eiu8ErFF7upy3apJ69dOmKTtTSxVchraI7ewAH2GQ4G+hy1tewsVZ4BNNSsbT1Q2Sbll9TxFtRnpfXMJgQQdcY64cLha+4IXavhosSS1c5jNBFLE6DEmioJqyYQwi5P05nkFFqqiKliMspsB7sOaztXJvWmosNd06jyx6lT4vRYTs4fPdmwAL2uHX/wAsrnM33ZablgZ8LqsSvXQkO2jpexFstnPLIc89VSzF4MPdI6NOmL+j+Ec0y0uzZ2pbbPrbf1VJVmqa4R1JdcaBxOXS/wBlJwqPSKYOujsvtFo/RWc+4YznbSVzaAMByLs+gBNvOyvuycTXVTnncMvH+AtTUoBrvFrQZ+yDqPYdfjjypshbblfz4r0BzLq2YIIOoOGBcG4XC26T5jLtWbuR67XUy/khR0JkGZoV66n7RBGmkbzBoo5KSxGRztwN93iMuSrZbh9k9y2RpUiqJBqBmqHRj3lWCZJZiSwDSAW0lYiBF3HGyNoYwWATZKzfaDiLV6KXgq3eCrTXlJakyMp5QbhveCwEhSBrAxZUJMcgkI+XQndmqbFwJ4TC0jb1A3m38XSFTOo1BxolhiLZFcVlBBBIAPKSTAAbQknoNd8M1DtmJxHAqTRMD6mNp/cPVOO1HA6Iur1a9q6Wiki2wfVVBPNp4QOug2wDu09bHU/C00TSBxv5k3FvJehf0OOqcHEuLjwt+ElpcKzFBFzOUqF6bC66mLWHjfSMgwdD60EHQRiR/WcMxJ5pcTiDH6XOng/Ii+6+XNQpcOrKEkwOJA1H8aHwzU3BXyNe8V6SJVqXc5ZjTJeTKhmIptJkecQegrcawjEqACSneXxN4AbQA/dbUW3+YCs6DHTUNETnlrhoL5eH4OYSClwyuZHc1CySGhGiV9bUiDsdNz0wt1XTgAl4AOmfFegDEqfuw9zhmNBmRyyVZTtGsxEAkknaANST4DErQZqW+RrW7TjYLU1K19h/8pJ9oNRT74AHuxqMCP8AYPX7LxLtq1orwW72/crnF2sejAhGBCMCFLlDFWkwElatNgPEhhoPbt78RaxgdA6/C6n4ZI5lWzZ3m3gVqeF8XrNVaaiPQ71QHVuawwoY0yoFhcxKkwGB09bGUbIxxIBzC37ZmudYFXszx9lr2KoZC6orhTbeTaVdx6vNInxWNdsLBBS9sE2Cr57JJRzdIgWpWDKI9UVVV2knpKC0DblgYq8VpBUQkb09G7YeCukqyAcYB8RY8tO5WzcxcJH2uS6nQGkiqW1E7U6iz47sNiPmDpuyNM6aucGuLSGXuNx2m+BHEHUKh7RVLYKa7mhwJAIO8Z+R4HckNCkVGsEz0W39PHzx63GHBtnEE8hb6XPqvNZntc67AQOZufOw9FtMh/Sp/gX5DFbJ+s9Voqf/AIm9B6LL54fWVPxt8ziyj/QOiztR/wArup9VZ4Xnlo3EpcxGh8MUHaDBJsUEbGy7DQcxa9+fUc1bYNisVBtuczacdD9uh5LynSeu5Y6DqfDyGG6msosBpRTxi7rZN3k8Xdf4AT9NSVeNVJnebN3ncBwb0/k6q3kuKOTZAcaxMyAPPFTi/ZmhZD8S53dOyvYXbc2GTd2fA2AVlhePVb5+4Y3bGdrmxsLnM2N8uIuSu6XFC7BVUAmdSZ2E7YgVfZSKggdUVMpc0Wya0A5kDUk8eCn0vaWStmEEEYDjfNxuMgToLeqqUmNWpZV3Mgf5SMaCphiwrDxVYcBYWcd+208TrvuOHmFRwTSYjWmmrybm4G7ZcM8hpyPHJSZWo2WqlX9U7/7EYYxGlg7RYeKim/WNL682H7eG4lLoaiXBKwwTn5Hew4ff72CccZSm9AtIJAlTPXGL7MyVtNijIWAi5s4Z6byRy1WkxtkE1C98liALtPPdY89OaymWYrWouIlXjXwqA0zr09YGfLHo3ail+Iw2Ti35vLX6LG9nanua5o3Oy+4Wy2x4za+a9T1XQbHY4jI8MG9IdkLlW+B0QTWqiIqsArKTrTpgIDPmwcgjoy49IoacQQNYFVuO0S5Z3tFXbKK9SktSrWV6ltk8ioq1IWmsKzMGLEsD/dp0FxTQse1z3nQblT11RLE9kcYF3HU6C3RJk4I2dpZHNq5pK1TL1VhmFSmaY/pimViovIIckEKA0NBlL6nahEXD69U5FQ7NUZ/3W13dOqZdosus96AFYsQ4AgNMkMRtcCInqG1mBh7Cqlwk7onIpjtNhkXw/wASwWItfmDkkjHcTa0aSCCCYgwdeqn3jxxeF0crLAixyWLEc1PLtFpBbY6Kh2k5qgqLory4WTCs3r8uwa4EEjcjXGGfF3cjgRnoV77gjoZads0YFyNeSg4fxuvQRqdJ7VZrvVBIOxtJkAGBOm+uknEGow6nqJBJI25AtyPX/alTYbDNL3jr8xx+6ZUslRr5davfUqVYStVajqquy6Fj9lmEMSAQbtpJOF0WO1WG1Bp3sMkX+NgSWg7hxA0sfArBYvgMckzgz5Xg+fC/O1s17k+MZjKqs81KAVvMoQdu7rKSADppLACNBiZU4Tg2LuLqd/dy7xob82G2fT6qqjq8RoPlnYXtG/X6/lc5Ti1GizVUy6h2JgtX0W7cJyaAmdAPLaAGpuytdI0MmqGhg5HdvPHxKmntSx7QwMe62gy9+7LihmjULVSFuqsDyraLQAoPiZCM0kkn4DGuwukZR04ijO0OJ38+mpCxuL1L6qoL3i1ha3DfbqCQDzVuMWipkRgQiMCF4NwNydABqSdNAOp1GnmPHCDIwXBIyzTjYZHAFrSbmwy38Oqc9lKad81RwSKYW0f53LCSN5UId+rA7gRUYrU2DWNORz/C1XZrDtt75HjNp2enHx/ledhuyfozd3dTC02BNl91QaMjFW0EwoYjQlGAA3xRbF5O85WWg+GPfbR3Jb2L7PZyg6JmO9kVJZ3YOltNywKMBorKtOFJkNJgbYQY/wC8HNFhv5poU7u/BaLcea+j57LpXptTY8rCJB1B3DA9GBgg9CBh/VWBblYrIDiospai5lpFyPVV2CswZogEydDBEgxjFVtDIZpJA07IvnZS45mtYBfNLeLZg1Kg3hQYmf8AqWmIO3ItMx0LMOmNl2LoO6ikqD/l8o/+up/8iR4LEdqqzbkbAN3zHx0+nqqkY2yyS1+R/p0/wL8hiqk/Weq09P8A8Teg9FmM9/Uqfjb5nFlH+gdFnKj/AJXdT6rzKUL3VdpOImJVnwdJJUAX2Re3v6p/D6UVVSyEmwJ9/wALScVC0aUDTSB++PKMBinxXFBLKSbHbcemg8TYAcOi9ExOpjoMPcyP5ctlo6/jUn8pbwF6ahy7AGNJ8PLGr7ZU9bUugigYXNJOnHQX4WG85ZlZ/stUUtO2WSRwDstf28uNzrbkq/B4NYdJmMWXasObhDhw2b+Y+6h9m3sOJh2n6reR+yu8eyRSKq6GRPt6HFB2NxQTtfh0+bSCRfh/k37+atu09GWObXQ5OBF7fR328kozWZao1zGTAHuGNzh+HU9BF3NOLNvfjmVkK2umrJO8lNza3BRTibYXvvUXaNrXyXLoCCDqCIPsOAgOFjohri0hzTYhaDhPFRUCpUMVhoSY5xsH95gHwYjoyz41jmBy4bUO2ReM5tP/APPUfUZ8beqYPi7KyEE/qGo4c+h/hT5rPrTYpUZaZYEIXZQCzAgCToDMDXeR10xEw2Eula9ueefJWc8g2SE/4XmaZooaTBqYRQIMwABAPgQOm+N8oTRfRUMzVp1WHeU1YbazqJ0DDZhM6GRqfHHGzOabtNk9JQxyNs8X6qbJccpZgKKBlgVvUrBpKZkOP7ToVHidpAJHbpjZIANtUs7Q5ZszVXL0ALl56r/207gQlxjcgsbdzy9JIlUr2xEyHXQdePgq7FGSVLW04/SSC7oN3UnytmrHaHhyKHVEZg3c95aSWAFtGkQoUliLZAJhSpcK5EFgEg3BUhzGkFpFwdV8/wCKZaoqlXWHUAugKsUYqCSLSZB6geHjOJtXTfFN+Ii1GTh+PeaY7O4x/SKj4GrNo3ZtdwuTry9DySRWB1Go8sUtl6sCCLjRexgSkx4fxutQptSpsApJIJWSpPrWzpBOuoOpPjivqMMgqJRLIDf1671Wy4bHJMZCcjqBx68/5urXCOIFqbpYLpjvwFDWH1lvHMX6AjYHXUC6bR9nRU1LZXG0QzIzsSNw3W4/zlhu1OJQYYTFTkF5Gmpb1+2/jlrYOX9w2geGk/oAPIT443mxmvLhLl7981NhxMowIRgQnnZ3uggLliwqLUCKol6lIGpCEwCyhR/mt6w6qmYqy/vnbWvu30XoeGCIUkfd6W+u/wCt17xDJnKZhqu+WrEfWDmAuJZZI8GdwPFXEEkEYJP/AHETQP1Ny6jlzHBLpX/AVL3uH9uTO/7Xc+R47jrYLUioyohpgVF6wwkqRoUJNp1jcjQzOkGGMlbPdtG4SNOKVqz1lei9FEZQl8BiCNdBKlZEghmHNhDipMDWgjMG4v0zOR5q9w2SSDqpEEHbXCWapyoA2UtznHaVPvFpsagCvTGXFICndosGpZbYOaYY7kQSLcToqSWS1hkd6z9XidLThwc8XG7eswoMaksepJkk9ST4k640sELII2xRizQLALzqaZ80hkebkm69w6m1r8j/AE6f4F+QxVSfrPVaen/4m9B6LMZ3+o/42+ZxYx/oHRZ2o/5XdT6qEGMKc1rgWuFwU21xaQ5psQu61ZnMsST5nDFNR09K0tgYGg55CyeqKuaoIdM4uI4rjElR13QqlGDDcHEarpY6qB0Ev6XCx98lIpal9NM2aPUH2PFMuJcZNVAlsbTr4eGMtgvZJmHVfxDpNq19kWtrlc5ncr/E+0XxdP3LGbN7Xzvob2HilWNiswjAhGBC5dAd/d0I6aH2Ej2E4angjnjMcoBBT0E8kDxJGbEJtwXOACoKtYCpCClUrKhCLP1gBiAx0330Gy4zTsEionF1O3J2u89Ons5ra4ZjbakbNQ4NcNNwPPPetHl+MZY3KK1LSASWprcY6bBtI1Ajp0IDLo3N/UCFfRTxP/Q4G3AgqslbLl4Fekx1IRXVmIETCqSTuOnUYa2FMNULWS2t2jo06r0suAtV5dqlRQiyoMCCAZIVgGYQI/u9Ux56oRt2mjasbG3vPcq59UwSd3fO1x56D1t4rRcOzZekhy6QjgOKlWQDeJuj16jbHoD9rE1Ly/xTLL0QisSxYmWd2MTpHsVQBAA9upJJFy1tV854xWV67MhBQKqqR6vKXMLAAt5hqBG+resb7DInsaS4WusV2gqYpZGNjNy297aZ2ySjM8LpuSYKsdypifaNifMjD89DBNm4Z8RkUzhnaLEcOGzBIdn9pzb5HTwsqDcI8KpH4qR+cgfpivODxX/UfJalv/5BxC2cUZ8/yVYocGTdmZ/I8o+AE/E4kQ4VTsNzd3VVlf24xWoaWNcIx/0GfmST5WTJEAAAAAGgAGgHsxZgACwWPc4uNybldYFxVTxCldZeoaYgnr4TtPlvhn4mHb7vaG1wuppw2rEHxHdO2P3WNvNWow8oSMCFsuxYpmkBKl1glTuCDdJWftEwYMawYhVy1Sx7ZDtjUr0jD5IZIG90bgADmLDem7ZVkBWmVZCCO6qaAA6Wq4U8kTysreEgaYYU6x6rI9oab5MX5VauXkVGNMKKtFyqltEUtYTB2KaA4aqJ3tDSG7VyAd2XG/5uuRRtbfZOyLabvL8WVLL9tqgpkZj0bvQNVQsNvAFyx8oBHiQZATIZBIYmxOcd1h8p533c76JbJ2Bm254HU5+W/wC6qUu0NfMIZIprMFaQKzIB1eSx0PQgHwONFTYdE3N+ZHksjiuO1W1sR/KCL33/AMe81GqgCAIA2AxarLEk5le4FxGBC1uR/p0/wL8hiqk/Weq1FP8A8Teg9Fnc5T+sf8bfM4sI3fKOioZ47yu6n1UPdYVtJrukd1ju0jukd1g2kd0jusG0jukd1jm0jukd1ju0jukd1g2kd0uKgCiSYHvOp2AA1J8hhuSZkbS95sBvKcipJJniOMEuOgCgNOuxhEpKB95Ua78iqQPe3uxmKrtXCzKFpPMjLyuCtfR9i5HAOqH25DXzzH0Xr5DMBlYQ0aOgB5gRoUknWdJ5dzI2Ijwdq9uRoe23Gx+x0I1GZvpzEio7HsbE4RvJO64F79RqD0uNRvBvZPg+ZZJfu6Z5tGJZiQSNE5RbEQS0kbgYsJO0UbbAC55n6KBH2Tc4kudYbrDPqb8eCTZnh1XKG5ipQtvZEs0/2VUKzrEoWPiRpimeW1Dy/Qm+h48wfVSpaWpoGF0Ttpo1BGmWv5sfBR1M0p5u7XvOlQ6spEQV6KRasQAOUYcZE1jdkaKpOJSl20ALrVcI7QlKYKJfeiPElUSo097BjVSYYWggktJBOHcKoauRrhKLNB+UneOmvn4K9mxmCnYAM3W0G7kTu9eSq5/N1a/9V7huFAtQf6euussSR4408FHFFnqeJWYrcUqqq7SdlvAfc6n05Kv3WJm0qnukd1g2kd0jusG0jukd1jm0jukd1ju0jukd1g2lwxGyxVHVBOsgTPWd8eeyEl5J1uvpiljaynYxugaAOlgrWS4k1IwDeg3QsJX8JO34Tp4W4uKHFZYrNk+Zv1H5WHx/sZSVpdJRFrJRqP8AE+H+J5jLjxTDOZlmVKlOqFpmSWlQAAxVV5lJLmCSNIkDfXC6nHHtnLWC4GgGp5km9h0Cy9H2VZ3I739Z1vc25AAi58bdVVHGKmyKBGq1CagaepVJuU+dw9mFPxguj2XRi/M3Ct6HsHJ3wldMWN5ANcfrYDqL8l3muOZqotr5quREctQof/p2yfMycUzp3kreRYLSMbslt91yTf6WHkFpOI9sLqFFqiOrLRDnYhqtRIWLTMGKm4G/liTX4bVTNYyIakEm+g98OCwVNilKS8uJ+W7cxqRw97185o5i6BJaIGob/fGxY9pyCy8jHDM+q2HZ+n9WB/kU/Euv/wCGExmznDp6KtxKPaLHcvufymndYe2lWd0jusG0jukd1g2kd0tVkR9Wn4F+QxVyH5z1Wkp2/wBpvQeiSZpOd/xN8ziYw/KOirJW/wBx3U+qjswq6RsIswXRsIswXRsIswXRsIswXRsIswXRsIswXRsKgqGrVJkimkqIkFn1DkHoB6sjWbxoN8X2kxEOeKdhvbXhf+PL7b3sthhjjNS8WLshxt/P2U9VBoqgqoMAIbSzRsIgQOpMjfqMZdpIzOZ57ve6y1DwNAreVpGmJLsZIFpMgFjGjNzHUjrGmgGGJHh5yHvwy96lcA2RmVL6YO8VJ9dC6HXW0gN8LkPvPhhBjdsF/A2Pjp91wPG1s8VKc2JNJwHVlMo4BV12bQzIEifaPHEinnkis8HJJkiZJ8pGaw2dyYoZlgpaFCPTVmuKqS0aneCpAbcgCTdcMaqKUSRhw3rzzGKf4KUNjFgc/wCOi0WTMlgNjFQeQqTIn8Yf2AjGiwufbi2Tq3Lw3KtrGBxbKP8AIfX3ZWrMWV1D2EWYLo2EWYLo2EWYLo2EWYLo2EWYLo2FFUY3WoLmiTtCr9ppIAGhAEi46DqRErK1lMzadqp1Bhr6t+y3Ibz73pdleC0U11cz/daUg7AIViPifM4wk+IAvJY0Z5r0+I1AiYx0jgGgAWNtBbO1rlT1eF0zqqIj/wCUGxhva9Ikqy+MQeoKkAhluIuBzGS69sjxm8kjQnMjoTmPCyUcQ7MU2qFqbFUBEISWAgEHQkC46AsZJCa+scPf1HPJqTExzHh5N7cdN/RKM7w6oraozL4whg6aW3H/AGmNpiZLKhjhrY+Ksm4hd395p6ixHkb28FwOZQE3PKsCOYm0COnMYjphbIzJIGDeVa1FZHT0jqgEFrWk5cv5y6pv2ipWoEHqipaPYlOkAPiT8cbeD9buVh9F4iMoGniST5rPrS1xIDQDdILyRZa7s5UBVR1tcH/QwI/+6fhiOcpTzHokVA24GngSPPP7J3Zhd1A2EWYLo2EWYLo2FpMmPq0/CvyGK+Q/Mequ4R/bb0Hok2ZXnf8AE3zOJbD8oVdI353dT6qO3CrpGyi3BdGyi3BdGyi3BdGyoxUU7HrEwYkaEXbXeUzhgVcBl7kPbt8Li/lqnTTShm2WnZ42yUluH7prZVXilbu6TvsQIBjYsQoMe0jDFVN3MLpBuH+lIpKfvp2R8T9N/wBEUKViqn2QB7I6DyG2PKnu2yXHfmvW4mBjA0blIiwxY+EDyG5+J/8ASMJJu3ZCCM7lQZrOSRZrDQPBqpm1PYursf7bPIwuOKwO1/obz46Djfoo8jr6ezw8NSq1JwatK1pWkAAT9hVdGaf87lVA6925EjDjgRG64zd63BA8BcnhcApoZvFt3v6lT8TzMVaMahWY1IkkK1OpasDqzAH/AEjxGCmp3Pie7jYDmbj0F0uWUNkaOpPS35SriZZ6GUZpFRKYNSd4qhFjTSe8A/Xxxc0Q2e8buDiB4LN9o4xJSh51AB9ArXBq4YU4MlTVpmJMTDiTsDyNAPnHXF/hbi2YjiFltgmkBO4p1bi/uoeyi3BdGyi3BdGyi3BdGyi3BdGyos3VFNGc7KCY018BrpJOnvwl7wxpcdyXHEZHBjdSljVpspb3XVKpiL2Fog9bReoAP9qAHrjA19U+Z7nnjb375r0egpGU8TY2jd781Hk6pqVCCCF5o2iwQB5zUJJB+ynSTMGWIxx7XTzIv9B9SpTZNt1uv0y+p+gTLL6tUMHQhV8LQASQPxXD/R5YiPBDW8xf6kfZONNyeWX0VfLa0qZ6lFJ8yQCThx36z1SmfpCgq4dalJBxRe6rU66rcCxuUFR9YFJR4MAyqspEidCNcWdBUOjeLEXGYvw3j+dyg4h81O6F5Ow7UDW+4j8bzbevcznhmAJIpEnvPrOZTeAAFakGgWqs3gENOusLpG4jUREv7kuB/aRceBtfwVAMAdNCBGTlvtrfkMx9bKscoB/1sr/8Qvyif0w4Mfbp3Ev/AIfyo3/pup/c36/hW+DuyVFVKiOxcNYquQygEMBUewXWliALpZVmBJCW4jNK8OMRa3i4i/Syku7OyNgcL3PQgXHM/ha6lmUaLWBkT/vqOh0Oh10PgcWbZmONgR/pZR9PIy+00iylSCJBBHiNcOA3TZZbVdW4Lo2VocoORPwr8sQH/qKuIh/bb0CT5hedvxN8ziW0/KFXyD5z1Kjtx26TZFuC6LLx9AT4An4YLo2VxU4dXaixSpT7xkNqwQASDaBUmZH2ojT1RjAHto/vyDH/AG72/wCw58PDwutT/wCn4wwfMdr6e/FXM5XWtQ7nLBGIaksBltRVKsSSJiApAgHmHkSMvR7VJWMqqm4AO1obuz3Xte+/kVaTs7yJ0bd4t9FVrzTMVBaYLCDcGAIBt0kkFlERMsN8en4djtJXRvkYS3YzO1lYccri2qyNVhk1O5rTntZC3oqHaKgy0h3qMq303BFrf0XWsykAnmtRvEaHXED+u0mJQzQwk7QaSLi17bx/Nip1Nh81JURSvsRtAZbr5LuvUhwN5Mfpd/z24xjBdt16GHDIKPhvBa+dUOG7vLsWIYlg1QaqsAainb5qWJJBAgteQYaQA42Btwvbw0v10G47qqaruSB+PY9U14l2OpLTLVa1awLB7srTtXSEphVlUYiDJY6gbarYR0MLN1zrnn4lQZKiQ77dFcyHZLLgNZVrsqluUum63JqwS6eXRpuiNYjHXUMDjct+p/P00SW1EgGTvRV04SwINlG60igKdRmp06jn16lyB3css3kmTSUAK0EyO7aLWGmnLw9/VN7RzvvWT49m6WWK0bBmCGctcSq2rFNFthuSULAf5UaeaS3SYPJM1zY37IB1tmTqbae8lHxGvYAA8XJ3cty84JxWpW+wiU6lOKVO1BFS6lNnrMAXEkGBI06ifDRRYfOxl3Oc7edOl+J4ZlVL5HVEDzYADnmtNbi6uqay8FN2a2mFJiSWJAA2GwJJMHTyOu002M43FhjGlzS4uvYDla9z4qww/DXVZNjYBdZfL1HZkCAMnrksbRIkQ1stIM7adYOhrpu19HHTslAJLv8AHK4tkb/bipDMEmMjmkgAb+Ph6rld2B0ZSVYTMEa7+EEEeRG22NBRVkdZA2ePR3H08Cq2op3QSGN2oXtuJV0zZLuP0Q1IBjCd9lr52s76ldPlE4jVt+4dbgpmH2FSy/FcHgWZP11Kn3oFSooVXRXgtzqQ5VYkCCG/tAIGpxjfg3Ss2gdfUZXW7+JDHbNtPumPC+BO1F0AK16fcOBU0HLSFFkka2sVqMG1ALqdYjE6ambNEWkWJz6G1v4USOUsfcZ29FHSy76qUdKqkmxlNz0zzG3o7I5cwpMq4IuMDFeaB8lOGkWc2/iDn7/lSBUtbKSMwfokiVDTVVOyEUydxY2lJp6g8onab/snEN8LtokjXPx3j1+ilMkFhY6ZfhdVWwhoT6WZ/KGqaajZ6tJH/AzAsfbAKj8ZxPobGYNPv39lErIRKwNOhIv53VXjp/8AEVfxnGwiFmBaGjj2YRzzS9ln4EfHDmqVI269kjUaEGR7RqMBFxZR3cFuOFMjgMyqb4qjT+9bkcR1AL3a9apxl8VLoHhzdDl76rJ4pTiKbLQqTOM6MSoLFrjJNwJC8qlFUBemszy764XheIhh2S/ZHAjInru3Kjqadsgva59B90cPrLBly5aGAFzcsRKwNUJBNygLrppE6CCoYxp7yQE3z3AHgOirZoHOcNhlhb3fmtflBNNCNRavyGOvPzFSox8g6JTmF52/EfniU0/KFBkHzHquLcdukWRbguiyAuC6LJYlB6uVYq6rRqJKU2GiU/WBL7gFY5YNswNBI8uxGqpP6kXxRW2XZ2P6jfPLTXnz5Ld0MUrIG967a0NuXC6i4Pw2plw9at9cVGiqzEBDazMCwFzco5YBFpiZGEVtcytcyGM7AJ1PHTO17DnnfwVnX1ImIc1lg0aDU+9wUuYrZcU2qVAvpCOrM0g1Ae8VqYVpF1It3fLcFjQwcdloq6lqvhb2a4Wy/SQQb3565kXuqmB0dW1rmC5v43U9Di9HOSKqgoktBMoA3It9wUggFgNwZJmV0iT0E1BsmJ3zOyyvfLMgcj6Zb859RSPhcGzDmq44M1ZaT08yhLAmme6dgyqzUwzVFcC4gkSFgFhP9uNLT4YDEC+4JFyOF87ccimG1z9q7bfnmtxwukUpIjKq2KqwrSIUBRBgaafLFuowFgs528476KC7qjU0phwHtMtfa1tNiAziaceF58ZDMz5AQ2O1zxXNluZfooMnxyzh1KqKRSlVFaqQiskUEEnaSgjURqEWFjQgdJKyMEtu7TLxzSA1pcQDYJJW7ZqKDNlLrqxNrlmYU6el1swZLXQSJU3+Amww+B1TfbGzbX+FAr6oUwGzmTp/KwpYs7yZgj27A/D9saCJoZ8jcgFQSvLwHu1KfdmB/UnYBH99N1YfLDdX+kHml0xvtDkt7bhu6j2UWRvNQ1EgICUIK3GpYYMcyhLWuAJmZOm2PPe1lbBNMKYtO0z/ACvpcA2tY33cFq8FpZI4jLfJ27olXAuJ5mpVtdHWCbr1FqmCQBIW9l0t5ibZYzocV1fT0MVODGQXcibkb762B6DPJX88ETI2Fj9px1HDL7c80zpUTTdqbNe0d4WiCby0lhsDIMRA6AALjX9mMQbU0vdtZsbGWWn1zvx896xmMUpil2y6+19lPbjSXVRZRZnL3oykkSCJG48CPMHX3YS9oc0tO9KY4scHDUK/wDNM1OtSBsqSKhCibVIRavdjWTILKY/6yaTIxQCMxExu3e7rWxztlAe3f7srnCOL0Gq+j02YMyXLfWZ2PsDsx21u2Np3jHUoEKAVMi9RKXd0w7M1pYKKl66XXHmLnXc3HWd8C4CFa432epV7mCqtQggmNKimZWqB66mT5jcEdW3sDhYp4ZZhfOHDKXpvIem5ptdvIAZSTsZRkMjQzppikqIe7fZWlPL3jM9QvcibjQaYU1FYz1CIzx+k/wCnDtCP/dBvC67JdwbbeUgzlW+o7eLE42TRYALRR/KwNUOFJt5QcdUdy0nZ3NDupn+m8n/2biG9wIDn8GKbF6cyxHZ11Hh/CpsWi7xgcFpqq/MH3jUYxrSsyclWqAQQoAJCjRiminQXKJAEnTzPjiTG9zTe+SQJM80+yOXIp0wFoABFAApaCANBqNPdi6ZUXaDc+aeFrKKuvM34j88alugVA8fMeqjtwpJsi3AiyLcCLJbxLIr3TLzFGKpbcbR3jBDA8rpjYQIAgYrDhVG2Y1AjG3e9+fG2l+anNrqgsERd8tvTch85UpKaRZCVXR4YsF2UukW3f6hdBIHTGYquzdKyqF5bNccm2uczoDw5kZK4ixiR0P6LuA1vkukoU/R0y7UntVQGpqr6lY/6ogesJuuEmCTviudg2KCsc9rbuv8AqJFuufLdbTcp0eJUrY2ua+1t29V+BumXVg1HuiHfnp946kBmCh3MtIWNXhdQREwH8UwHEHyAtPeC3IWO/LIAHXLdquR4xDMdqVx2udzl73JlwiqKR70TYzVGdEYkC8mWCgkFwfWjeW9YhcaijoDFRRsvtOA1G/p03KoGIf8AunE5NJ8ufitNWqylykGRIIMgg7EHqMNFXkdi4JHWzCgE1bWQEFu8ClR0k3aCJ3w20m6lTMZsXIV7tRk6VeiKFSnTdDDQxYWhCNVVRqNbdwNY1EjDpIGZVe2LbOyFh+1fBFvo9wtOlTWhYFLqiqEd20uOs94fhh2PGYaBv90OO0ctkX0VfiWFvnkAjIFhvSHJdm6zi9TRa7UW1V21iZA1iMJPa6iieQ9jwb/tH5UN2BzuaNlzbW4n8Jrwvg70e8vqUAzJAQVL6hJI0FNRt/mmBudBhyPtDFXuEdPG/mSLAeqQ3DXUwL5HDRarNVgkaFixgARvBO5IGwPXFlU1MdOzbk06E+ir44nSGwSnijLUQolY0u9vDaxqBERFwYllkLErcfPFXUUWH1ThVOAv+69tNLjS45hWFPV1MLe7ByG7+feaY1anfooCFZZHJkCLSG5WU6kgBZHQ9NsZrCOztQyrD5wDGL7wQ4EG2XA3vmrauxSEwFsZO0eRBCmo5ZUmAZO5JZmMbSzEk+843UMEUDdiJoaOAFlmpZHynaeSTzUluHk3ZLuId4z2ISgCMS0jRmmwkR6gtafNl9oqsRq5IS1rMt/Xl1Uylha65cl+b4glDN5c0KY77vqaG3dlqFadRT4gp46SFO4GKqBzybuJPVSYahzqgRRaDM8BkrlTtFVFfNZTu1BFdwshQ7VHYmhUWWuJH1cMVt5QBi7jjgfEcyHAX5dETTVcdQ24BY51stRzP18lNm+1aU87nKFSlTKK6iuTFxRlLU7Tddy01u0WAZ1BbBTwQysIudqxPJFZVVEEgdsgsuB/2z/lbPIF+6p95/UsS/8AHaLv1nFer1oyXzntWHzeYqrlqdSosBXemsrasqxVtAzk3IADp3c9IMOeJz3ggaev4/0pEUrWAgnX35rP8RrlrKas1O1Za2Dq42Mg7L/6iJ0wxQNdE50u/TPlr9VW4vjT6R7BAASMzfMchqM7a8ijs92dqZuv3PfJT5Wa7uyfVt0tuHj49MXja4uyspND2qkqiWd3YgX1y9Pv4pr2l7IeiGnFXvFe4aiwqVjwuBBnyi3rOg6vLBdw8lLnx91O0OlbcE2y6c047Odg6VbLirWcnvE5QjEWHaS2ksp6bSDNwwOq3OsW5BDsSfMAWZBJ+G8EFF7g7o4lHA7si4EqwBZJiQYO5EYpp8TqWkxm1xvtn14fRV0mJz5sda/G2aZNSQqqroEhRaSOVdLZ6rpqJ6YqAXAknf7uq50iWUaxRhTLa8zEQFUAkmEkXGCY8IHTQYlbO0L2/Pio8rsrrbcOWq1KmRTMFEOrKDqBuJ0OJDJoQ0C/0Vi2llDRdFccze0/PGwboFRPHzHquIwpJsiMCLKLM5cOpUkieo3EajyOo2Oh2MjCJGCRhYd/DJKY7ZcCEh4hwqvH1KU1f7SEKrRqLhvv05o3BJE4o6XDaimk+V929T6aKXJUNfb35LrgfD6j/W1oCs3ehZBLMeZSx2CrywN+VdrYMyKiBn+IkzO5Rtp7dpt+XQe/ZV/i2UqVkU0KkdRDsqsDEG9NfmDO3USqiOSQDu3W+6ToCND0vbwKQZalVLVDXroFptcbFvM92mpIAS+AApI3nQknEKaLvAI53gchv99E8xj7NI8bdVoH4hRo0mMm2msxBk6xHNu5YgGTMsJicTWTQtj+UiwH03LsdLNPKGNF3ONvH39Ei7M9pKqvUZm5GZy1OLkRtCsDRgCu5XdmLFWMw02A1UQljGdzcen0VhUzHCa11JOTsgAtNstM+dr36WWm/wAdy1ZDTrUmW6xXUBXBvAcDlloII1KjcbEjEN8DmO2TropzMRjkaHBxtqDnu3j3dTUc7lu5/wDC0CKZa2aVCxQV01AANo8QDiHPUwxODJXhpPE+wpMMgHzMF0tzGfpK5Z2FyUrvVZRBLQqGoFuK2tzaSavTQCdQVEBuWvB6EFVmKCSQjI5q5kK6GrVPcNXgU0MLR5WW9iCKjrrDofeMQ8Txmlge0PdqL6E7/wCErDaZ4Y4kb7LriWZiqWWgVDUlARShNys4AcLKrcXgGSOVpiMPYfi1PJEXgm264teyYr6VzniyqvnA4gUKtRDAmxACSAwEOysdIMgRpvidJiFN+lxuOihNpJddPFKTwhBUNQUKk6ABq1S6CC5Ojka2MIndFB0OkAz0l7Btxr9c8umfApwUbrbr3v8ATVNmz9pCLSYdAWVggAG16K4Ugf2kAgTMRia/E4WtuzP6eqQ2ieT8y4Gdqq1rUixDsDYCYWVs8QT9ZT1JAIvOlrAJZikR/V7FvtofNddQu3KWpnXAaMvVJE793aSu4lXY+OwOxiYwo4rBbK64KF98yEtzdRmc1O7nkdFAUMxk2kK5ICzEkAm8WFfVOK2tqWzkbNxbnlx048eikRwPYwgapJ2No9znUcpUQJez307LbldEJvUOVDGNCQpImBjjdnaDvLNLw19S091M0BvHK56kar6ZlahqMrH16ZJUwDoQQwjzB6R8wXWOKv6iFozCq8a41l7qaTSqVna1FgM69WJEEoAAd410x1xsm4ow917XsjL1iWg6g6EHUEHDYJup0jG7Kr9reKplkRyhdllqaBlCmwSSR61qwNQOoAPNhTpAwXPRVr72OyLkAnyXzGlodTzuWc7CSSCxgaTLSY8cNk3zWBqJHTOMh4+t087K1SmYvVrClOowJQsv9qkPBELDHWRqF9hamnMLC8C/JW/Z6IPmduy8PeXqmPaziNStSVmZIR1ICU2G/KxYljy2knpqNztiCzEXTyCMs2R1v+FpcVw9r6J7rkluYsOCsdnOMVKeXeyogVahkVKDuFDgEWsjroWuJBnUnbrImq307AGt2vGyhYHaanHzWIuDlzS3i9Zu8V7575uZjAF6iUKoNgBTKkTJuWSTiBFUPqHOLwL8uHv0O5TMVpGRRCZvjzv+FAmYKFVJOwGtpUjQbgAgiR5be57u75rPOlBF1xncwIkxoQZOw6En2Ak4cYw7lEMwLw0nXJbPh4qrSpqKogIoHsAA6g/M4eYyItBLFetqHhoG36KLOVK6lgtNXMtBuA01glYAJ6QDrE8oIxZjFgBYjP37KjOowXE3UdanXmVMXKV1C8rTAJALCYJaZg2hSATIaGLP328Pp5JXwbF1fmIB7ulMAsveNp5A2wzb6aDbm1nDpxlt/wBP1SPgh+76LzM5asyvzCSDaqsAukxJtDiftBtCRpE4jvxZ7ncB9et+KcbSxtA4rr/D2FxFU8x20jooY9ZCgSFi4jpOGv6nNuPu33S/h4uC8XhUBB3rPa5aWFMHmDAkFFENLE7QdiNccOJynU8/fI70CCMbl3/gtExeO8UbI2qDlCkhNpJkyZ1Y+UR3Vchbs3sPyU4GtBvvVpcnTBUxqsgHqQZFpP8AcvkZ2B3E4Y2ku6wXbLOq1ZaFNQKdEAk9TVt7sa9bUW2Z3kH1cSYwQ3aO9ans7R3cah3h6X9R5pXnKFqUHWVLioGIYg8h0211vHly+eHo5nxi7HEdCraelhq6kxVEbXgC42gDbjbrl5J1wzNinWCGmr35Wi31jcoKtUJJ0ZiSCJtUk2ydASESP+TbefZWbxSjb3logBYkWHAcBwCcpxh0RaRW1lUS9NkDVCYBZkZGActqSHYG5WuIYHGeq4oqqQSg8vmBtx3Eem4iwITdLC5wIbbL3wVrhmaJNSowhnhCs3R3RZN4EyS2wC66bkmTCwUzO7Ge/hrb3nmq2qmLpCCLWyVP/EUVqham5Dtfepp+ogt1DsIA6RPKVPUjEerp3yyhweBkBYg5X4W4qzpYXGAG2ueqtDiYVkY0WpoqMulrOJZC/eKOYBYWSt6pc15U6CbSsaItiN+0dTu14fbiNFAnDnZgZJmM8PjjveqHtobiKgEkwAJJ8AMAkujbUacXQlQDNwkQDsRdrppprrGFFxGqNpTDOjCe9CNsLx8+qgTsSB7zoP1ge/Cg8Fd2lxluJpUUMu0AiRG4B+MH/bxx1ztk2KNpIe1mWZwKtJoKhphXLANF1hR1NpjmQm06NoRJdinH6fvb7HwTkT27XzadLpfwbtsaICoVqJA5agdGHsYglV8mDdADsMSY5pWCzxf39VcvY1wuHefvJaOr2woutE1aZQsSVucCwi5TeYDLsVMjyMajEwStOV02yllkZ3jG7Q5Z/wApHnu3FTvO7y1GlJYAMXZywJglUtQDrqSR12wl0jWgkfwpclLIyDvJnhuV9k5OI8d/AZ87Jd6HnKlfvai5h+jMtTLo0CYEVQVga6KAsmQRJGILpGSj+5Y+f2Vc6oYz/id9NevNOsrwHJ92SyWSsli6FirqdhT5AIWRZ1WR58714NgfX75qte1jybtGfIKtxnhtbIj0mipReYWkhoWodFqLoBTBt5RLSBLpjnxMD3iCQjaO73v92UvDsPYyQuB2Sd+78dNBuvmpl4dUzNFbiaPeU2a0UjTKuICzcxMXENBAkDUakYz76tkExMYB2SM73FuWQ9TbdxVrJtTRmJxFiCMgRf75+BVXM8DzFKiczlLkD01IpBhK07Qf6dsOx1aC3LdAWdDdT4hTtlFPLv5ZePDy62VdhtLDC90j7i/D8fcZ9U4yPBD3a9/a7tSZajKzGbihW0nb1ZlQBcJAGM1NX/3SYbgBwIBAGl9bfe+WRVgWiS+1mCCM88vTyslfDuBd6pYZgsVLU2i0SykQZgqJBu9U6FRrF2NSycOYHFtri6y82GRNcWZ68V4/ZOtDfXU2NvKbCoLCN1JJEydZPq7ayHhOzgoJweI3+Y+/fJaHJ8KqJTRRTkKqrIdADAA0E6DyxMbI0tBupjaZ4AG1dGYzRvb8R+ZxQPedo9U6XZqL0o4RtlG2vDmDg2yubS87845tFG0vDmD447tFG0uawrmkHELdbpcb1VokjQguFM2+IiTiIMQj7wsF8r57r/i+/wCgVkygdYOJ6hC0gz0/RrAOcVGm4QIAJAPO5aIkgxeZ6GPHVSwhxnub2sDz4X0FtbDWylz0zJLBmSrcZ4g9C5SZiB3gWFVmBIUgk88QQNZuWYBxcYex9XF3+yQ29v8AXpdQ4qLvKptOHC5WKpURWq6sQCuigks5lQqK25Y3HbmbWNcaOjjhfJ/e0Ga0HaKerw+kYMPGZ+W+tuFr5XOeZWj4z2TqUsmKtlNTTa9wDLimwhpYCDDWsdSIBM6au1z4ZG2iYBZU/Z01NNVB9XMXbVwbknW1szzHBX/8OKU/SLjbTelSKyii0U7Q1zECRUqW7ganfFXWBzqExjS4Olz9M+eSfnMYxH4h19Nnzz+6qCqhNtMUgx1AFahqYjamzMTHgpxn2te7L5j/APV33AH1U9tZCzQegUlHOBFPeN3bMXZe9R6MgliIWoAY0J9xkDYT5YJNr9JtYc9w4LL1RL5XPA1KiFZYWbGFoUDvEUlbQuqVSpjQbXTpqcRZ7mRxFxnwNvAi/wBbLR09ZCY2s5W3eitZfMLRllDA6GWdfEkAO72hZJMTHMfE4jfM5wsfIH0AuliWnYDbQ+96myuxgALc9oBkBbjaAYGgEARpAEEjUzp7bZt7Ns1lJrbZ2dFFmMgHYMWaRG1o0DBgJAkrvoZGvjBHGylosAkByiHDAIAblChYIJ0Hv3JkltzpqI1V3x3hd2lepCAB4CNJ6e3X/nXDRNzdJuvGpgmSNYj3eB8R5YA4hFyvaSBQAogDp+uAkk3KLrqccQq2fqWqWIOimWWLxppbI1PvwuMEm3+kpoJNgvM72PU06dauzrWZU79aYHMzsAEQ7qRcEnrAOh1wmTEdmoFJEBwud3hvWioamSkhc1n+XmOikzPZqnlFaqhY1FZSxZgQKZIFRQQq8oBLaiSaaztiL/UJpKr4d9rZjIancdTn+SuYhLJVQ7UhuQMvvpxVgufEj2YlA2Wd2lBWlbWRQSKlNyPEJUFQjUjrJ338dsPQyfP85yz9E5G8BwJ0U2c7TNUR0bLuCysNBVYaiNxSxUuwxxm73vAc77vyroSQluUjfqPsq2Z4rmKoKrTFOQQWPn1BcAg/+7bC4sNhjN3Ov75X/wD2CH18LRYOv0H3NvQq3T47WWnTXuwXCKrQpEMBB3eCPO74YerqCKom7za9+X2TENTCG/M63gSljJXqIqMwSmABb5DQC1SZEaauR4g4WyCFjy8C7uP8n7DxXXYjEwWjaXdch5DXxKnSiaVMrSm6bpJEkwBJEQdgIEabRpiQH3d82nv3vVbLUPlftvOalpVahaSSFkmJ8rQPZoW9rDwIPC8WyTW0tRlahsX8I+WLGM/IOidByWdzT87/AIm+ZxXSD5z1Kjk5qK/CLLm0i/BZF0XYLI2kX4NlG0u+H0k9Fq1a1RlokVUK3Gymis9IwCPWMbbAkADSTU1cjjVtjiYNoEHTMnI+X2zKvabKG7nblDwzhS5eoTXqtNWApc2QFAMBg/K11S3eDbA83auukq2f2232czbPU8CMxlflfNTqmr70t2wG2FhbJZLiHEYJADVKb87K5k84Fup3YU7FJY6xuIx6RhMPw1M1rhe4zG6++w0A5aKqr8CfWQtnhdsyDMf71B4H2KNGgCJy73qpmLoemQZEE9QdRdERucOTYW2T56dw6H36pFF2slpWfB4tEeG0Nbeh6tK+y9lOLjN0AzqBUAtqoY3jeNQUYajfqNwcQpInxO2XixXY6iGoaXRO2m3tfT6HRR8Syoy2Uq0rbqZWoEPeorBnudbjUIEhjoQSTA0w2Wgi25DyXD5la4Zw5aFOKUh2AuqFV7xjvrOg6wuyztip7y3ytyCcZEGtyVnLZpyGSYqCYB3A5YLRKhubpIMeRA5tEG91yyz3HuE9zS75bQ889NYC1C7QpGgAqSRLAANzSNiFGIVTtlo+bd/KjTxgN2isavGWYt3VO+0kStJ4kbw2nxxKmwmmhOzNUWPDZKqhO92bWXHUBPFqaCdD1Hnih2U/dR5l2jk9bcbRprafJtRIGm+FNaN66HBcZK8IocyQqjxJIAkk+JM/pgeBfJBcFYvwiy5dQ53M2IzeA8t+m5HWNN8LYzadZdGZss/xPi1em4L03prEA1A9MNdGokRd0tOvQR6xkQtgkFmODuhBt798Fc0mE9/G4ukawjQO3+P+1MnalECh6dYaaE2G7zksJ9uO/CF1y1wSZMHmaC4PYQM8nX+y0tPs/wB93FaqWW6tT7pCF1RZqMWkSt6q2gI5VWd4EyKDuIC52p9hNUl2NOQ+YWzHpzTLjdGvmLxQtimf7mKhqqlWUBgD6kSelxUTo0VOFUBfJJVSDMkhv1BP2HipwczaDXC432NlneC8SrZvvMpmQRUUOKjkKptZWpwyjQOGYGRysNR5s1NHHR1LZ+J05316W8iplVA0NBiN2OBI45agqfLVyyKxEEqCR4EjUe0HTDz2bLiFkzkbKpmc5UkqqMNRDaHTl8dJJY666K0wYw42NtrkroIXOT4gxJuECdzyhR0A0Mk6GCQRMGCIx18QAyQbJjfhiyTtLlqwEyRpqddh547slF10KgO3s940ODZRdU6/FEQkGZDKsaD1oF2p9UTqfZ4iXGwOKUASu6HEUcwJBkgSN7dzAkgTprB/THHQuauHJavKHkT8K/IYsYh8g6J4HJZjN1Od/wATfM4iPb8x6qC5+ZUXeYTspO2jvcc2Ebajr8wjQ+0f8g+fTCmixXRJZR5amVklrjpqfGACT5kKvwPjhTs9AumUFVeJcTopIcBjrIjqVjU+JXTSTB2jEqkw6eo+aMcrn05o762RPvikmY7QV6pXvGYiIEmCQYuAKGB0Ejm0BJ1xpaLAaGAFrY7HffU899hwATc9bOc3EEbuH5vxv4BUDXUhfwqsQSfqwEOm5GgM+BB64e22Rts46ZL0HD5C+nYCDewytnpfRd0DLqSmk7kgaHeCDcPdGIsmIwjS/gpNRhr6lha+MEc7fymXBeKZnI5qQSwQ2MtSpIqUzDCSAdbSGB1gk9JBZmr45GgOuSqik7PjYc6nYGnfmdRyzC3faLtpTK2KssVDKrqw1iQS46gwRYwIgEMeYKU0PxDthpH8Kmr5vgwe8GfBZ36X1h/1Ks+RpD9O7PzPtOLMYJTW09fyqH+szk/6/C4+mlYf9St+aj/+rHP6LTcPX8pX9WmPsfhVs92nr14UszHZLyhhn5buVF1AJHkGOOPpKegY6oA/SPYz4lORTz10jacf5G358gouHoKdOiiqtjJe5KLcxAX+6JVjcTcCCI0IxQ4Uw1lTJ3ztN3HP0H4Wg7RTjD6KLuIxmbXtyv5nnzT68CIJKMLkLGTA0ZSerKY16hlO5OImI0Hw0thoVnY5xLGJG7/VD1oBO8eGK8MS9tRUs2W/tI8Z6Eb+3ce3XCjHZdLrb1K1aBOEbKGuLiGjeoslUaqrWLFdVR0lQQpi9QlwtLMwYE9Ai7Eg4h1hDHtDz8hyNjrfIk2zsBa3Ek6gK5oo/wC24tzdn9Nyr/SnM09WprUUtN1PvlkrpDLLFCCCCsASIPUYcODU8ltl5GW+x14HK/I3Kn0k9JMdl8ndu3hwy/8AL8gKD/EmzdUV6q0e6pf06VUX0naQKhaYm1ZaT1QACd7TDaCOju1hu48fTl9UV88bT3ETw45XI04ho9SenAr6Hww1M2is7Gj3VQgotG0h1UowWoajqyAOwlQNR0IIxaPYJAA7qoTC6y67RcXo5GiDAnanTEyx6+JtEyza79SQCPcGtv76KXTwSSnYibc+9Vg6va+jRllRqlSo11WoVSmGbRR6zXQBoo1gIB54y02H1VZKZJnAcBe9ve/zVq2gmiGbbcSSAPW65yvEHcu3dFQxvCmRBe5mALasCYa6APrCB6uLGWJotnnbP8rKYnGyGcta6/nbwvr1V7vMR9hVu2jvcGwjbR3mDYRtqCvRVzJnYr7m3HsOnwGFtuNEoS2UiQFt3EQZ1md58Z1n244Qb3XO8UaUqYaAqhjqAAJJ5dQBrPKuo+yvgMKDZHZC5Sg9ztM116MtPUoaewEqyaDRQJiB5DxPjhTo5bfMD5JTu8GoK1mTb6tPwr8hiZGPkHRPNd8oWNzuY+sqfjb5nDTo/mKpXzgOPUqH0nCe7SfiAj0jB3aPiAoqmdjCxCnWvvmqub4gwUkEToF8LmIVZ8pInyw9DTd5I1g3mycD2jM7s/JZyoZ5jJmYnUwZb3sfWPnPhptG91TxAmzWj2PH1KbaySV+wwXPL3oN3AIXLmXDqYUrIPRnLAe+F0I8yN8Qn1DJtl0ZuCLjzt9LLd9l8OiBmbUsBcCG2NjrqeGd9eC+jdnew1Gpk6TBmRqoDuVM8pJtsVpVGCkCQIOsg6EVEwD3G6ffWyw1D3RGwuRbdYGwyWnynYTIrvRLnxqVarf/AC3W/AYQI28FFkr6p5uZHeBt6WXOT7NZRq2YJy9N7aiqC47wCKVIlQHJCwSdh1PnjpaOCjsqJbEF5t1K+fdo6dBszX9HtFOUCFPUHdooNigwFvNSYiZbxw33zopg9m72VQYhMJJC1xuNPfvVUaXDK1QJ3aB2YObVLaBGKkk2wBp1PUDE+o7SxwC72WHN38JVFgDJ4BMZtkE2tsknLoVXfIOCVYojAwQxYEHzBGGx2mDgHNiuD/2/hWbOyIc0OFQLf/H+Vd4Lw/65YZajibUTUydJPgAJHhriqxfG3VMGyW7Db3JJ15aBWOG4NDhspmfIHG1hlpfxKtV7aSrSrkUqiKvKzBWECARrqN9RIOo8Riqp5pNvv6YnqPT+Crgx01ZT91KA5uhB936FQLn5Qqrl1SoDMToyG48qwEBCAkkax7cXr55qmIOmtfgNfFZDEMJiotptMx+zqSf09Abbhqp8kzVHKq9NIAJNWoEUBpjWCSeVtAOmsSMVlTI2Bm0WuP8A8Rfz3DxVfTUzqjMWATSrkQilnzuXgb2pdHXfvR8sVTcSc92yyB3ibfZWLcJjOr/JUeJVGoWhxeHDW2gSSLRYUDNDm9YBPXpBxawt7w7IttDUA3t9B9FBqqJ0Gy5jsibZ5eKd8L4XWS2srUnSIKUmvlelrwBI3jrBHhjP1tbBMTCWlp4uy8CNfwrnD4JIM3O2gc/5uuOIZB2Z6yWohiRVLU5IEFvVMAiBBAPKT1wukr44WCF13HlY25c/A71yuw34l/eMdbLeNeaRpnwQYkwYgQbjpFpGjBpBBG8jGh7l2VwRfPMW81l5A5kvdZE7rHI9Fq+H0quXWnTp1GNUwCs3U1tA5VBHLSRQR4cxIALAYbGISd53UdiBqT7C18VGI4QXkkr3jOXp1RbUVax/ud1UkkfZ+yvkPE+JmvqsSe59mFWVNStaLu1SbLcMoUAxp00pjckBRGmvN4e0/piM6eWWwcSVNZGxmYCQNxzvHapTNOpT9VVFQCpak62E6ySxEDYgkjpdwwhjAyS7TxIOznu2t3jldUGIYeK15la/ZOguPlPU7r9CLbwr1HPK6hlMg4U6EtNisbOXwSGKQWcDYhd+k4T3aa+ICPSMHdo+ICPSMHdo+ICFzS6s5IRd49Zjvavh0k9JgamVVsNbm5aHBMIkxA7ZyYN/FMuBcTzWYcplVShSB52C6A9JO7vHSZ8SJGItbiTaVl3HPcB7yHNbKaioqJgZs7TuH3PvP6p5m+O0qEo71cy40YXkKPEMFIT3QxHXDmEsxmv/ALjGBsZ3uuB4ak9bW5rKV+I0lObPPzcG+/Uq9k89SNNCMrTUFVgBzAEDQcuwxpfgZG5Ei/RQm1sbgHBuvRfN+In62p+N/mcVR1WUnH9x3UqvOBNWROBFl4wnAlte5uhUNSjMdYKmD1tIMT0mInzw7FJ3bw4bk/FUbLruzClSjSVQQtU1I0uKBVYbMGU3GDzAQNtYxbT4myWExkXuLFTY6mCF4lYTcG43KGgalMsyMVZwAxAUiB6otYFYXpp8ZM1MTu7bst0UhuP1QmMoIzytbLlzy6q/lOPZukLadd1WSQLaRAkkkAMhAEk6D5YUXkm6S7Gqlzi648lZTjvEa9yJWr1CFJYUxTQhdf7kVSCdYAMmNNjhiesjpwDI4C5sPfrwT9NPX1d+73cvp1SMVSadtzGmdQpdipLmSbSYJYsT5k+eHi62pVd8RUvdsbTr6WXbU3CM5FoUMbTIblmQVjlOkQdehAxNioO8h74OFrXFs/qMvVNPJZL3Lr7V7aae/wDV0y4LxQUjWvUqKopiaCqpXupjRjBBB/7a6ZzEqF9QWPjtdt8jpn91pqbtAyT5agBoAsC0cyc9c1R41mDXrPVAtDWgBgC0KoUXEHcxP+5xIoaT4eARuNznppmb5ck83tfLTksp2NLb3+YG+gG4jgjg9Y0KhY3MrU3psFhSFe0kqYi4FRodN8FbSd/GGtIBBDhfTLj5pD+1stSQ2pa0NH7Qb/UlS8ZzJrurAMioi01BsJIUky3LE8x0Gg6YRQ0fw7CHG5JubXt4Jv8A9Vz07iKSwabfqFzldVaNJ1mGbmBU+rqp3G3licA0KDWdqMQqmGOR42TuDQPtf6q5k6TMmYW5hNG8gW6906kTIO17beOJNLYvsp/ZOqe2dwDrafW4P2SNqX+Y/BP44uBEOJW/kq5/3fRv4Uub4o7PSarVJalDU2YoLCpEnYXNyrqZPLroTNTLRRUj9uAWLszqfXdmVTx0glqGMeR3Vnbe0QMrCxbvuDv3b00y2dFOr3lanSqMRNoC+s1rS03iIDLG4umAQMOV8E+LRNjh+QDMuLS2+VrN0cba3sGm1rlY6ExYfI8ucXX0F779SNBfzVWlW0H1VK4Acx5jPjsD+uL+GlbE0NY1osLXtmeZsAqOeR0riXvcQTe18hy1PoreTzoWolWpzW1kZoU+rSdRIXUyFQGNZI88ZitLpJnnqPspFI9kVZGXfpbl0uPyVucjmAz1WBBHc0yjAggio795B6jlpfEeOMmA5lK879qx9+a9HdZ0zeFslFnKjRyKCfMwB7evw8DiBE1t/mOSlna/xCVZ3Lk2Goe8F6Bl9VYYhSQNwVJDgkki3fXFpQSMEwbsixy4nz+mVk3PGSy5N/RMMqtCvTpU69HvJUC+1YkkqIINyzB2EAXdFMVc/wARSzyPgktYnedBx3Hx1y3kXgtl2bW14pLxrsyMkLqZJolgIO6FtFE/Z0ge7/VeYXihrgQ8WeOGhH5Wb7RUIkHxQ/ULA8wMh0I5ZW3C2aqcWtljbInBZFkM8Anw1wWXQ0k2Cp0w7lFAlmIVR0ucx+rH9cQ5Hht3u0GfgF9AU8EWHUYY0ZMb5/yT9St5xiuMnRTKUSQ1su40MHcyNmcz7BtGhEPszhP9WqnVtSLxtOQ3E7h0aLX45c15vj+KviaQD/cfv4D3kP4WcpqAABoB0GPWAF5+4km62vDx9VT/AAL8hipl/Weq0UH/ABN6D0WN7R5NqOZrIwjnYjzViSp+BxmXCxVfWRGOZwPFLZxxRkTgQicCETgQicCETgQpsjk6leoKdILcQWJdrQFBAbYEltdBGIlZVspYu8ffhlxVlhmH/GSFpdYDXj4L6Bwzs+lJLbm3JNpKC77RgyzbesSBAgKAAMPU4i+aTat55npwA6AcyVu4adkLAxuQCwHF6aDMO1MXU3JamWELrpVKLuy3kkEkC1xbykE+gYFWiKmAkZeQZZnQbr87ZH653CyeO03dSiQXAfw3kc9w0OmevBQVmLm5yWPLPhKqqgx1MKDJkzhUN4Ye4YTs3Jt1N/JVVXWvqZDI4AG1sl5jqhowIRgQvZwIXFR4x0BKa26l4Vmraq3eqwemxlRAqKRMsQPWt3Iw7G4MddXeBzCCqz3i33VCrkqqzNM6eaRp53Rif/VqS9tr6H8L0txLxdoVajTktMQVA0ZW3ukSpInbr1xHqKls9iwGw4iyw/aWYd5GwEXFzqDbTW3RXuLZoVHFSGuZVvFrGHAAbUCCDE/ti6pq+Ets51jzVJOWyO2mHXw9VBTrjwY+VrfMiMPvr6dovtDwUUxHfbzC6pggCd419vX9cZZx2iSVyR208kcVNlsw1Ng1NijCdR/m9aQdCDAkEHYeAw2+NrwQ4XupFPXVFO4Fjjlu3eSYp2ir9e7b/QwPxvj9MVrsIh/xJH1Whi7Vyj9cYPQkflRZ/jNSrTdCqAOrLMtPMImdMKhwxsbw8OORvoly9qi9hYIrXFv1fwrHBe0L0HuZe+UA2qWtKkzLXWtJgkAQPWbxOE1ODwTCwu3p76eQ4Kvp8de0WlbfmPwrvaPtaczT7pKXdoSpYs1zNabgALQFAYAzJmOmF0GFxUdyzMlcxDGBPEY2A58Vm7jixsqCy6FU45shcLQpDzKRtII+OOWSQdhwI3Jp2Py852hI0AZx+Rrf1I+GM9i7iykeOg+oXuOI1LZaJr2G4cR+fsu+L5gvmKzHfvHX3Uz3Y/RRj0Ds1TtgwuBo3t2vF2f3XjOMymSseTuy8lChnQak4vLqp2bmwX1fh3AYpUw2jBFBHmAJ/XGclqrvJGl1tIKK0TQ7Ww9F32n7NU84onkqL6rgfoR1XFe5gcnKyiZUtzyO4r5znux9ak0F6R9hf+OGSwhUEmGSsNiR9fwq30bq/ap/Fv445slI+Ak4j34I+jdX7VP4t/HBslHwEnEe/BH0bq/ap/Fv44Nko+Ak4j34I+jdX7VP4t/HBslHwEnEe/BH0bq/ap/Fv44Nko+Ak4j34KTLcFr0nWqrU7kNw5m16Eer1UkT54YqaUVETonbx/o+BUuhilpp2yAjn0Wg4xmmq8kA0ySLLo7y3Qio0GEn+0Az1kErjO0mASx/Ndu1xzy6Za8927itjJVRsG08Ejh+Um4nw3MVypY0VCyQFLk6iCC5XUbbAbDF3R4e2muQSSfen8qgxWtmrmCPZaADfUk+iqfRur9qn8W/jidslUXwEnEe/BH0bq/ap/Fv44Nko+Ak4j34I+jdX7VP4t/HBslHwEnEe/BH0bq/ap/Fv44Nko+Ak4j34I+jdX7VP4t/HBslHwEnEe/BH0bq/ap/Fv44Nko+Ak4j34Lk9mKnjT+LfxwWK78FLxHvwUZ7IvM/VT7/AOOO/Ml/CzWttDzK9+itX7VP4t/HBmufBycR78EfRWr9qn8W/jjuaPg5OI9+C8+itX7VP4t/HBmu/BycR78EfRar9qn8W/jgzR8HJxHvwR9Fa32qfxb+OCxR8HJxHvwR9Fav2qfxb+OCxR8HJxHvwR9Fav2qfxb+ODNHwcnEe/Be/RWr9qn8W/jgzXPg5OI+v4R9Fav2qfxb+OOZo+Dk4j34Lodlqn2qf5m/jgsVz4OXiPfgvR2ZqeNP4t/HHLFc+Cl4j6/hdfRur9qn8W/jg2SufAScR78E27P8GqJVpMSk020gtqlQ2Op06GpcPhoIxX4jQmogc0WBt6ZrX4TXStpDSy52sQVFxDsxUbM1QrJBqMwkt/fzn+3xY41GBVPd4dEyTVotlyNhw3LPYlQOkqnOaRY5/Ra3sv2NXLsKtZhUqDVQJtXz11Jw5VV5kGwzIKTQ4U2E7chufoFrcVquF//Z"/>
          <p:cNvSpPr>
            <a:spLocks noChangeAspect="1" noChangeArrowheads="1"/>
          </p:cNvSpPr>
          <p:nvPr/>
        </p:nvSpPr>
        <p:spPr bwMode="auto">
          <a:xfrm>
            <a:off x="611188" y="333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486" name="Picture 10" descr="http://permds96.ru/wp-content/uploads/2011/12/1278753686_1263719227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5188182"/>
            <a:ext cx="1833172" cy="13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Объект 2"/>
          <p:cNvGraphicFramePr>
            <a:graphicFrameLocks noGrp="1"/>
          </p:cNvGraphicFramePr>
          <p:nvPr>
            <p:ph idx="1"/>
          </p:nvPr>
        </p:nvGraphicFramePr>
        <p:xfrm>
          <a:off x="1146175" y="1665288"/>
          <a:ext cx="3090863" cy="3532187"/>
        </p:xfrm>
        <a:graphic>
          <a:graphicData uri="http://schemas.openxmlformats.org/presentationml/2006/ole">
            <p:oleObj spid="_x0000_s25611" r:id="rId3" imgW="5212532" imgH="5956308" progId="Excel.Chart.8">
              <p:embed/>
            </p:oleObj>
          </a:graphicData>
        </a:graphic>
      </p:graphicFrame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354888" cy="5762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Диагностическое обследование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1052736"/>
            <a:ext cx="3384376" cy="504056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1900" b="1" dirty="0" smtClean="0">
                <a:solidFill>
                  <a:srgbClr val="7030A0"/>
                </a:solidFill>
              </a:rPr>
              <a:t>1-   Проявление эмоционального отклика на фольклорные произведения</a:t>
            </a:r>
          </a:p>
          <a:p>
            <a:pPr eaLnBrk="1" hangingPunct="1"/>
            <a:r>
              <a:rPr lang="ru-RU" sz="1900" b="1" dirty="0" smtClean="0">
                <a:solidFill>
                  <a:srgbClr val="7030A0"/>
                </a:solidFill>
              </a:rPr>
              <a:t>2 - Участие в театрализованных играх с использованием фольклорных произведений</a:t>
            </a:r>
          </a:p>
          <a:p>
            <a:pPr eaLnBrk="1" hangingPunct="1"/>
            <a:r>
              <a:rPr lang="ru-RU" sz="1900" b="1" dirty="0" smtClean="0">
                <a:solidFill>
                  <a:srgbClr val="7030A0"/>
                </a:solidFill>
              </a:rPr>
              <a:t>3 - Умение управлять театральными куклами</a:t>
            </a:r>
          </a:p>
          <a:p>
            <a:pPr eaLnBrk="1" hangingPunct="1"/>
            <a:r>
              <a:rPr lang="ru-RU" sz="1900" b="1" dirty="0" smtClean="0">
                <a:solidFill>
                  <a:srgbClr val="7030A0"/>
                </a:solidFill>
              </a:rPr>
              <a:t>4 - Умение действовать в соответствии с ролью</a:t>
            </a:r>
          </a:p>
          <a:p>
            <a:pPr eaLnBrk="1" hangingPunct="1"/>
            <a:r>
              <a:rPr lang="ru-RU" sz="1900" b="1" dirty="0" smtClean="0">
                <a:solidFill>
                  <a:srgbClr val="7030A0"/>
                </a:solidFill>
              </a:rPr>
              <a:t>5 - Умение передавать характер персонажа</a:t>
            </a:r>
          </a:p>
          <a:p>
            <a:pPr eaLnBrk="1" hangingPunct="1"/>
            <a:r>
              <a:rPr lang="ru-RU" sz="1900" b="1" dirty="0" smtClean="0">
                <a:solidFill>
                  <a:srgbClr val="7030A0"/>
                </a:solidFill>
              </a:rPr>
              <a:t>6 - Проявление желания использовать речь</a:t>
            </a:r>
            <a:r>
              <a:rPr lang="ru-RU" dirty="0" smtClean="0">
                <a:solidFill>
                  <a:schemeClr val="accent1"/>
                </a:solidFill>
              </a:rPr>
              <a:t>	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316540" cy="1340892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002060"/>
                </a:solidFill>
                <a:latin typeface="Arial" charset="0"/>
              </a:rPr>
              <a:t>Организация работы на основе диагностического наблюдения</a:t>
            </a:r>
            <a:r>
              <a:rPr lang="en-US" sz="1800" b="1" dirty="0" smtClean="0">
                <a:solidFill>
                  <a:srgbClr val="002060"/>
                </a:solidFill>
                <a:latin typeface="Arial" charset="0"/>
              </a:rPr>
              <a:t/>
            </a:r>
            <a:br>
              <a:rPr lang="en-US" sz="1800" b="1" dirty="0" smtClean="0">
                <a:solidFill>
                  <a:srgbClr val="002060"/>
                </a:solidFill>
                <a:latin typeface="Arial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800" dirty="0" smtClean="0">
                <a:solidFill>
                  <a:srgbClr val="002060"/>
                </a:solidFill>
                <a:latin typeface="Arial" charset="0"/>
              </a:rPr>
              <a:t> апробация наиболее эффективного способа </a:t>
            </a:r>
            <a:r>
              <a:rPr lang="ru-RU" sz="1800" dirty="0" smtClean="0">
                <a:solidFill>
                  <a:srgbClr val="002060"/>
                </a:solidFill>
                <a:latin typeface="Arial" charset="0"/>
              </a:rPr>
              <a:t>влияния </a:t>
            </a:r>
            <a:r>
              <a:rPr lang="ru-RU" sz="1800" dirty="0" smtClean="0">
                <a:solidFill>
                  <a:srgbClr val="002060"/>
                </a:solidFill>
                <a:latin typeface="Arial" charset="0"/>
              </a:rPr>
              <a:t>фольклора на  развитие </a:t>
            </a:r>
            <a:r>
              <a:rPr lang="ru-RU" sz="1800" dirty="0" smtClean="0">
                <a:solidFill>
                  <a:srgbClr val="002060"/>
                </a:solidFill>
                <a:latin typeface="Arial" charset="0"/>
              </a:rPr>
              <a:t>детей  </a:t>
            </a:r>
            <a:r>
              <a:rPr lang="ru-RU" sz="1800" dirty="0" smtClean="0">
                <a:solidFill>
                  <a:srgbClr val="002060"/>
                </a:solidFill>
                <a:latin typeface="Arial" charset="0"/>
              </a:rPr>
              <a:t>средствами театрально-игровой деятельности </a:t>
            </a:r>
            <a:br>
              <a:rPr lang="ru-RU" sz="1800" dirty="0" smtClean="0">
                <a:solidFill>
                  <a:srgbClr val="002060"/>
                </a:solidFill>
                <a:latin typeface="Arial" charset="0"/>
              </a:rPr>
            </a:br>
            <a:endParaRPr lang="ru-RU" sz="18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626" name="Заголовок 1"/>
          <p:cNvSpPr>
            <a:spLocks/>
          </p:cNvSpPr>
          <p:nvPr/>
        </p:nvSpPr>
        <p:spPr bwMode="auto">
          <a:xfrm>
            <a:off x="827584" y="2276872"/>
            <a:ext cx="6984776" cy="288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85750" indent="-285750"/>
            <a:r>
              <a:rPr lang="ru-RU" b="1" dirty="0">
                <a:solidFill>
                  <a:srgbClr val="002060"/>
                </a:solidFill>
              </a:rPr>
              <a:t>Реализация системы работы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1. </a:t>
            </a:r>
            <a:r>
              <a:rPr lang="ru-RU" dirty="0" smtClean="0">
                <a:solidFill>
                  <a:srgbClr val="002060"/>
                </a:solidFill>
              </a:rPr>
              <a:t>Включение малых форм фольклора в образовательну</a:t>
            </a:r>
            <a:r>
              <a:rPr lang="ru-RU" dirty="0" smtClean="0">
                <a:solidFill>
                  <a:srgbClr val="002060"/>
                </a:solidFill>
              </a:rPr>
              <a:t>ю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</a:t>
            </a:r>
            <a:r>
              <a:rPr lang="ru-RU" dirty="0" smtClean="0">
                <a:solidFill>
                  <a:srgbClr val="002060"/>
                </a:solidFill>
              </a:rPr>
              <a:t>еятельность, использование в режимных и игровых моментах.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2.Театрализованные занятия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     а. Артикуляционная гимнастика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     б. Пальчиковые игры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     в. Игры на развитие    жестикуляции, мимики.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     г.  Игры-инсценировки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2.Самостоятельная театрально</a:t>
            </a:r>
            <a:r>
              <a:rPr lang="en-US" dirty="0">
                <a:solidFill>
                  <a:srgbClr val="002060"/>
                </a:solidFill>
              </a:rPr>
              <a:t>-</a:t>
            </a:r>
            <a:r>
              <a:rPr lang="ru-RU" dirty="0">
                <a:solidFill>
                  <a:srgbClr val="002060"/>
                </a:solidFill>
              </a:rPr>
              <a:t>игровая деятельность</a:t>
            </a:r>
            <a:r>
              <a:rPr lang="ru-RU" dirty="0">
                <a:solidFill>
                  <a:schemeClr val="accent1"/>
                </a:solidFill>
              </a:rPr>
              <a:t/>
            </a:r>
            <a:br>
              <a:rPr lang="ru-RU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620688"/>
            <a:ext cx="8136904" cy="5184775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rgbClr val="002060"/>
                </a:solidFill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Работу по развитию речи  детей  в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театрально-игровой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деятельности с использованием фольклора мы 	осуществляем  в несколько этапов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1.Формирование устойчивого интереса к фольклорным произведениям через театрально-игровую  деятельность и проявление речевой активности:</a:t>
            </a:r>
            <a:b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а). знакомство с малыми фольклорными произведениями</a:t>
            </a:r>
            <a:b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б). ознакомление детей с разными видами театра;</a:t>
            </a:r>
            <a:b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в). ознакомление со способами управления театральными куклами;</a:t>
            </a:r>
            <a:b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г). участие детей в театральных инсценировках.</a:t>
            </a:r>
            <a:b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2.Формирование желания использовать активную речь, перевоплощаясь в изображаемые образы, используя различные средства выразительности (позу, движение, жест, мимику).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024744" cy="144016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dirty="0" smtClean="0">
                <a:solidFill>
                  <a:schemeClr val="tx1"/>
                </a:solidFill>
              </a:rPr>
              <a:t>Социальное развитие</a:t>
            </a:r>
            <a:r>
              <a:rPr lang="ru-RU" sz="2000" b="1" dirty="0" smtClean="0">
                <a:solidFill>
                  <a:schemeClr val="tx1"/>
                </a:solidFill>
              </a:rPr>
              <a:t>    </a:t>
            </a:r>
            <a:r>
              <a:rPr lang="ru-RU" sz="2000" b="1" dirty="0" smtClean="0">
                <a:solidFill>
                  <a:schemeClr val="tx1"/>
                </a:solidFill>
              </a:rPr>
              <a:t>детей раннего возраста через театрализованную деятельность  с использование  малых форм фольклора  включает в себя разные виды  деятельности</a:t>
            </a: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101211" cy="1008112"/>
          </a:xfrm>
        </p:spPr>
        <p:txBody>
          <a:bodyPr>
            <a:no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Игровая деятельность 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обуждает детей,  активизирует,  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принимая  участие в народных играх, используя игрушки разных видов 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театра формируется желание 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перевоплощаться в изображаемые образы с помощью движения,  мимики и жеста.</a:t>
            </a:r>
          </a:p>
        </p:txBody>
      </p:sp>
      <p:pic>
        <p:nvPicPr>
          <p:cNvPr id="30723" name="Picture 2" descr="SAM_0405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1213" t="4269" r="5812"/>
          <a:stretch>
            <a:fillRect/>
          </a:stretch>
        </p:blipFill>
        <p:spPr bwMode="auto">
          <a:xfrm>
            <a:off x="755576" y="3664486"/>
            <a:ext cx="2808312" cy="242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2051720" y="3068960"/>
            <a:ext cx="525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742950" algn="l"/>
              </a:tabLst>
            </a:pPr>
            <a:r>
              <a:rPr lang="ru-RU" altLang="ru-RU" sz="20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Игры на развитие образного подражания</a:t>
            </a: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 rot="10800000" flipV="1">
            <a:off x="755576" y="6088353"/>
            <a:ext cx="2268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742950" algn="l"/>
              </a:tabLst>
            </a:pPr>
            <a:r>
              <a:rPr lang="ru-RU" altLang="ru-RU" b="1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Мишка косолапый</a:t>
            </a:r>
          </a:p>
        </p:txBody>
      </p:sp>
      <p:pic>
        <p:nvPicPr>
          <p:cNvPr id="30726" name="Рисунок 2" descr="C:\Users\210\Desktop\детский сад\с флешки\Съемный диск\печать фото\SAM_0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822" t="2306" r="25713" b="-928"/>
          <a:stretch>
            <a:fillRect/>
          </a:stretch>
        </p:blipFill>
        <p:spPr bwMode="auto">
          <a:xfrm>
            <a:off x="6660232" y="3717032"/>
            <a:ext cx="1351439" cy="236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Rectangle 2"/>
          <p:cNvSpPr>
            <a:spLocks noChangeArrowheads="1"/>
          </p:cNvSpPr>
          <p:nvPr/>
        </p:nvSpPr>
        <p:spPr bwMode="auto">
          <a:xfrm>
            <a:off x="5940425" y="5986871"/>
            <a:ext cx="2664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742950" algn="l"/>
              </a:tabLst>
            </a:pPr>
            <a:r>
              <a:rPr lang="ru-RU" alt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Белочка-попрыгунья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3882</TotalTime>
  <Words>661</Words>
  <Application>Microsoft Office PowerPoint</Application>
  <PresentationFormat>Экран (4:3)</PresentationFormat>
  <Paragraphs>95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Остин</vt:lpstr>
      <vt:lpstr>Диаграмма Microsoft Office Excel</vt:lpstr>
      <vt:lpstr>Слайд 1</vt:lpstr>
      <vt:lpstr>Слайд 2</vt:lpstr>
      <vt:lpstr>Слайд 3</vt:lpstr>
      <vt:lpstr>Слайд 4</vt:lpstr>
      <vt:lpstr>Слайд 5</vt:lpstr>
      <vt:lpstr>Диагностическое обследование</vt:lpstr>
      <vt:lpstr>Организация работы на основе диагностического наблюдения Цель: апробация наиболее эффективного способа влияния фольклора на  развитие детей  средствами театрально-игровой деятельности  </vt:lpstr>
      <vt:lpstr>   Работу по развитию речи  детей  в театрально-игровой деятельности с использованием фольклора мы  осуществляем  в несколько этапов:   1.Формирование устойчивого интереса к фольклорным произведениям через театрально-игровую  деятельность и проявление речевой активности: а). знакомство с малыми фольклорными произведениями б). ознакомление детей с разными видами театра;  в). ознакомление со способами управления театральными куклами;  г). участие детей в театральных инсценировках. 2.Формирование желания использовать активную речь, перевоплощаясь в изображаемые образы, используя различные средства выразительности (позу, движение, жест, мимику). </vt:lpstr>
      <vt:lpstr>Социальное развитие    детей раннего возраста через театрализованную деятельность  с использование  малых форм фольклора  включает в себя разные виды  деятельности</vt:lpstr>
      <vt:lpstr>Слайд 10</vt:lpstr>
      <vt:lpstr>Слайд 11</vt:lpstr>
      <vt:lpstr>Слайд 12</vt:lpstr>
      <vt:lpstr>Слайд 13</vt:lpstr>
      <vt:lpstr>Итоговая диагностика</vt:lpstr>
      <vt:lpstr>Создание предметно –развивающей среды</vt:lpstr>
      <vt:lpstr>Виды театров</vt:lpstr>
      <vt:lpstr>        Виды театров:</vt:lpstr>
      <vt:lpstr>Виды театров:</vt:lpstr>
      <vt:lpstr>Маркеры игрового пространства</vt:lpstr>
      <vt:lpstr>Маркер игрового пространства                   «Русская изба»</vt:lpstr>
      <vt:lpstr>Взаимодействие с родителями</vt:lpstr>
      <vt:lpstr>                Родители для детей 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Аттестационная работа на тему:  «Театрально-игровая деятельность в развитии творческих способностей детей раннего возраста»</dc:title>
  <dc:creator>210</dc:creator>
  <cp:lastModifiedBy>Пользователь Windows</cp:lastModifiedBy>
  <cp:revision>112</cp:revision>
  <dcterms:created xsi:type="dcterms:W3CDTF">2014-11-08T05:00:53Z</dcterms:created>
  <dcterms:modified xsi:type="dcterms:W3CDTF">2021-12-10T06:52:14Z</dcterms:modified>
</cp:coreProperties>
</file>