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16"/>
  </p:notesMasterIdLst>
  <p:sldIdLst>
    <p:sldId id="316" r:id="rId3"/>
    <p:sldId id="307" r:id="rId4"/>
    <p:sldId id="329" r:id="rId5"/>
    <p:sldId id="328" r:id="rId6"/>
    <p:sldId id="315" r:id="rId7"/>
    <p:sldId id="321" r:id="rId8"/>
    <p:sldId id="332" r:id="rId9"/>
    <p:sldId id="331" r:id="rId10"/>
    <p:sldId id="323" r:id="rId11"/>
    <p:sldId id="317" r:id="rId12"/>
    <p:sldId id="318" r:id="rId13"/>
    <p:sldId id="319" r:id="rId14"/>
    <p:sldId id="33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47A0BE-FADF-4B3F-AC81-4FE2BA770962}">
          <p14:sldIdLst>
            <p14:sldId id="316"/>
            <p14:sldId id="307"/>
            <p14:sldId id="329"/>
            <p14:sldId id="328"/>
          </p14:sldIdLst>
        </p14:section>
        <p14:section name="Раздел без заголовка" id="{4B744200-8220-428B-AC62-674CE658BD80}">
          <p14:sldIdLst>
            <p14:sldId id="315"/>
            <p14:sldId id="321"/>
            <p14:sldId id="332"/>
            <p14:sldId id="331"/>
            <p14:sldId id="323"/>
            <p14:sldId id="317"/>
            <p14:sldId id="318"/>
            <p14:sldId id="319"/>
          </p14:sldIdLst>
        </p14:section>
        <p14:section name="Раздел без заголовка" id="{5A351590-7A3F-4762-A170-810087C60794}">
          <p14:sldIdLst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BA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939" autoAdjust="0"/>
  </p:normalViewPr>
  <p:slideViewPr>
    <p:cSldViewPr>
      <p:cViewPr>
        <p:scale>
          <a:sx n="69" d="100"/>
          <a:sy n="69" d="100"/>
        </p:scale>
        <p:origin x="-1786" y="-7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B871-7CCD-4C48-9DFB-960C79E57FC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3328-2C6D-475E-A511-D97A039A1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3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D85F-89A8-421E-ACC6-FFA100B2C7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C9C14-53C5-4C42-A6A8-F0E20284C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A40C-F0DE-4F42-BA37-86214DD350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D85F-89A8-421E-ACC6-FFA100B2C7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3D8ED-6794-4491-947D-9AEB19E2CD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E1DA4-3D1A-466B-A60F-77607F8C8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C2F0F-139C-4DF2-8797-F4CE1C66D0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42EF7-97AB-4D07-84E6-E5DC6AF58E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AF1B7-D084-420B-9498-A7FDE46502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B6C86-61CE-47B1-9BAE-51BB9824FF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C56B8-784D-44C0-8BDD-5C60B21EDB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3D8ED-6794-4491-947D-9AEB19E2CD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7896-AD52-4084-A7FA-483C6BE341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C9C14-53C5-4C42-A6A8-F0E20284C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A40C-F0DE-4F42-BA37-86214DD350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E1DA4-3D1A-466B-A60F-77607F8C8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C2F0F-139C-4DF2-8797-F4CE1C66D0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42EF7-97AB-4D07-84E6-E5DC6AF58E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AF1B7-D084-420B-9498-A7FDE46502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B6C86-61CE-47B1-9BAE-51BB9824FF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C56B8-784D-44C0-8BDD-5C60B21EDB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7896-AD52-4084-A7FA-483C6BE341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36B9EE-AD8B-4BC8-AD24-F9FE9A2360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36B9EE-AD8B-4BC8-AD24-F9FE9A2360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9604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« Сенсорное развитие с использованием полочек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34888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dirty="0" smtClean="0">
                <a:solidFill>
                  <a:schemeClr val="tx2"/>
                </a:solidFill>
              </a:rPr>
              <a:t>      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3 «Измерение с помощью полочек-мерок». </a:t>
            </a:r>
            <a:br>
              <a:rPr lang="ru-RU" altLang="ru-RU" sz="2400" b="1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Цель: учить детей измерять  объекты. Ознакомить с условными мерками. Закреплять состав числа. Умение считать. </a:t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/>
            </a:r>
            <a:br>
              <a:rPr lang="ru-RU" altLang="ru-RU" sz="2400" dirty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              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4 « Кто где живет». </a:t>
            </a:r>
            <a:r>
              <a:rPr lang="ru-RU" altLang="ru-RU" sz="2400" dirty="0" smtClean="0">
                <a:solidFill>
                  <a:schemeClr val="tx2"/>
                </a:solidFill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Цель: умение выявлять наличие нескольких признаков цвета и величины.</a:t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/>
            </a:r>
            <a:br>
              <a:rPr lang="ru-RU" altLang="ru-RU" sz="2400" dirty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                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5 «Цветные числа». </a:t>
            </a:r>
            <a:r>
              <a:rPr lang="ru-RU" altLang="ru-RU" sz="2400" dirty="0" smtClean="0">
                <a:solidFill>
                  <a:schemeClr val="tx2"/>
                </a:solidFill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Цель: закрепить счет в пределах 10.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pPr lvl="0"/>
            <a:r>
              <a:rPr lang="ru-RU" altLang="ru-RU" sz="2000" dirty="0">
                <a:solidFill>
                  <a:srgbClr val="073E87"/>
                </a:solidFill>
              </a:rPr>
              <a:t>Занятия с палочками </a:t>
            </a:r>
            <a:r>
              <a:rPr lang="ru-RU" altLang="ru-RU" sz="2000" dirty="0" err="1" smtClean="0">
                <a:solidFill>
                  <a:srgbClr val="073E87"/>
                </a:solidFill>
              </a:rPr>
              <a:t>Кюизенера</a:t>
            </a:r>
            <a:r>
              <a:rPr lang="ru-RU" altLang="ru-RU" sz="2000" dirty="0" smtClean="0">
                <a:solidFill>
                  <a:srgbClr val="073E87"/>
                </a:solidFill>
              </a:rPr>
              <a:t> рекомендуется </a:t>
            </a:r>
            <a:r>
              <a:rPr lang="ru-RU" altLang="ru-RU" sz="2000" dirty="0">
                <a:solidFill>
                  <a:srgbClr val="073E87"/>
                </a:solidFill>
              </a:rPr>
              <a:t>проводить систематически, индивидуальные упражнения чередовать с коллективными.</a:t>
            </a:r>
            <a:br>
              <a:rPr lang="ru-RU" altLang="ru-RU" sz="2000" dirty="0">
                <a:solidFill>
                  <a:srgbClr val="073E87"/>
                </a:solidFill>
              </a:rPr>
            </a:br>
            <a:r>
              <a:rPr lang="ru-RU" altLang="ru-RU" sz="2000" dirty="0">
                <a:solidFill>
                  <a:srgbClr val="073E87"/>
                </a:solidFill>
              </a:rPr>
              <a:t>При выполнении этих условий , результат не заставит себя долго ждать.</a:t>
            </a:r>
            <a:br>
              <a:rPr lang="ru-RU" altLang="ru-RU" sz="2000" dirty="0">
                <a:solidFill>
                  <a:srgbClr val="073E87"/>
                </a:solidFill>
              </a:rPr>
            </a:br>
            <a:endParaRPr lang="ru-RU" alt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5584" y="-8236296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2204864"/>
            <a:ext cx="3840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7444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tx2"/>
                </a:solidFill>
              </a:rPr>
              <a:t>Занятия с  «палочками </a:t>
            </a:r>
            <a:r>
              <a:rPr lang="ru-RU" altLang="ru-RU" sz="3600" dirty="0" err="1" smtClean="0">
                <a:solidFill>
                  <a:schemeClr val="tx2"/>
                </a:solidFill>
              </a:rPr>
              <a:t>Кюизенера</a:t>
            </a:r>
            <a:r>
              <a:rPr lang="ru-RU" altLang="ru-RU" sz="3600" dirty="0" smtClean="0">
                <a:solidFill>
                  <a:schemeClr val="tx2"/>
                </a:solidFill>
              </a:rPr>
              <a:t>» вызывает у детей живой интерес, способствует развитию самостоятельности мышления, освоению способов познания, и повышает уровень развития познавательных способностей.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tx2"/>
                </a:solidFill>
              </a:rPr>
              <a:t/>
            </a:r>
            <a:br>
              <a:rPr lang="ru-RU" altLang="ru-RU" sz="4000" b="1" smtClean="0">
                <a:solidFill>
                  <a:schemeClr val="tx2"/>
                </a:solidFill>
              </a:rPr>
            </a:br>
            <a:r>
              <a:rPr lang="ru-RU" altLang="ru-RU" sz="4000" b="1" smtClean="0">
                <a:solidFill>
                  <a:schemeClr val="tx2"/>
                </a:solidFill>
              </a:rPr>
              <a:t> </a:t>
            </a:r>
            <a:endParaRPr lang="ru-RU" altLang="ru-RU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3359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build="p"/>
      <p:bldP spid="2263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4896544" cy="5760640"/>
          </a:xfrm>
        </p:spPr>
        <p:txBody>
          <a:bodyPr>
            <a:normAutofit fontScale="90000"/>
          </a:bodyPr>
          <a:lstStyle/>
          <a:p>
            <a:r>
              <a:rPr lang="ru-RU" altLang="ru-RU" sz="3100" dirty="0" smtClean="0">
                <a:solidFill>
                  <a:schemeClr val="tx2"/>
                </a:solidFill>
              </a:rPr>
              <a:t>   </a:t>
            </a:r>
            <a:br>
              <a:rPr lang="ru-RU" altLang="ru-RU" sz="3100" dirty="0" smtClean="0">
                <a:solidFill>
                  <a:schemeClr val="tx2"/>
                </a:solidFill>
              </a:rPr>
            </a:br>
            <a:r>
              <a:rPr lang="ru-RU" altLang="ru-RU" sz="3100" dirty="0">
                <a:solidFill>
                  <a:schemeClr val="tx2"/>
                </a:solidFill>
              </a:rPr>
              <a:t/>
            </a:r>
            <a:br>
              <a:rPr lang="ru-RU" altLang="ru-RU" sz="3100" dirty="0">
                <a:solidFill>
                  <a:schemeClr val="tx2"/>
                </a:solidFill>
              </a:rPr>
            </a:br>
            <a:r>
              <a:rPr lang="ru-RU" altLang="ru-RU" sz="3100" dirty="0" smtClean="0">
                <a:solidFill>
                  <a:schemeClr val="tx2"/>
                </a:solidFill>
              </a:rPr>
              <a:t/>
            </a:r>
            <a:br>
              <a:rPr lang="ru-RU" altLang="ru-RU" sz="3100" dirty="0" smtClean="0">
                <a:solidFill>
                  <a:schemeClr val="tx2"/>
                </a:solidFill>
              </a:rPr>
            </a:br>
            <a:r>
              <a:rPr lang="ru-RU" altLang="ru-RU" sz="3100" dirty="0" smtClean="0">
                <a:solidFill>
                  <a:schemeClr val="tx2"/>
                </a:solidFill>
              </a:rPr>
              <a:t/>
            </a:r>
            <a:br>
              <a:rPr lang="ru-RU" altLang="ru-RU" sz="3100" dirty="0" smtClean="0">
                <a:solidFill>
                  <a:schemeClr val="tx2"/>
                </a:solidFill>
              </a:rPr>
            </a:br>
            <a:r>
              <a:rPr lang="ru-RU" altLang="ru-RU" sz="3100" dirty="0" smtClean="0">
                <a:solidFill>
                  <a:schemeClr val="tx2"/>
                </a:solidFill>
              </a:rPr>
              <a:t>Бельгийский  педагог и математик </a:t>
            </a:r>
            <a:r>
              <a:rPr lang="ru-RU" altLang="ru-RU" sz="3100" dirty="0" err="1" smtClean="0">
                <a:solidFill>
                  <a:schemeClr val="tx2"/>
                </a:solidFill>
              </a:rPr>
              <a:t>Джорж</a:t>
            </a:r>
            <a:r>
              <a:rPr lang="ru-RU" altLang="ru-RU" sz="3100" dirty="0" smtClean="0">
                <a:solidFill>
                  <a:schemeClr val="tx2"/>
                </a:solidFill>
              </a:rPr>
              <a:t>  </a:t>
            </a:r>
            <a:r>
              <a:rPr lang="ru-RU" altLang="ru-RU" sz="3100" dirty="0" err="1" smtClean="0">
                <a:solidFill>
                  <a:schemeClr val="tx2"/>
                </a:solidFill>
              </a:rPr>
              <a:t>Кюизенер</a:t>
            </a:r>
            <a:r>
              <a:rPr lang="ru-RU" altLang="ru-RU" sz="3100" dirty="0" smtClean="0">
                <a:solidFill>
                  <a:schemeClr val="tx2"/>
                </a:solidFill>
              </a:rPr>
              <a:t> (1891-19760 разработал универсальный дидактический материал для развития у детей математических способностей. В 1952 году он опубликовал книгу  «Числа в цвете», посвященную своему пособию.</a:t>
            </a:r>
            <a:br>
              <a:rPr lang="ru-RU" altLang="ru-RU" sz="3100" dirty="0" smtClean="0">
                <a:solidFill>
                  <a:schemeClr val="tx2"/>
                </a:solidFill>
              </a:rPr>
            </a:br>
            <a:r>
              <a:rPr lang="ru-RU" altLang="ru-RU" sz="3100" dirty="0" smtClean="0">
                <a:solidFill>
                  <a:schemeClr val="tx2"/>
                </a:solidFill>
              </a:rPr>
              <a:t/>
            </a:r>
            <a:br>
              <a:rPr lang="ru-RU" altLang="ru-RU" sz="3100" dirty="0" smtClean="0">
                <a:solidFill>
                  <a:schemeClr val="tx2"/>
                </a:solidFill>
              </a:rPr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7177" name="Picture 9" descr="C:\Users\Пользователь\Desktop\IMG_E1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96752"/>
            <a:ext cx="314955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Палочки </a:t>
            </a:r>
            <a:r>
              <a:rPr lang="ru-RU" sz="2800" dirty="0" err="1" smtClean="0">
                <a:solidFill>
                  <a:schemeClr val="tx2"/>
                </a:solidFill>
              </a:rPr>
              <a:t>Кюизенера</a:t>
            </a:r>
            <a:r>
              <a:rPr lang="ru-RU" sz="2800" dirty="0" smtClean="0">
                <a:solidFill>
                  <a:schemeClr val="tx2"/>
                </a:solidFill>
              </a:rPr>
              <a:t> – это счетные палочки , которые еще называют  «числа в цвете», с цветными числами, цветными линеечками.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001921" cy="47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9019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96951"/>
            <a:ext cx="7408333" cy="3129211"/>
          </a:xfrm>
        </p:spPr>
        <p:txBody>
          <a:bodyPr>
            <a:normAutofit/>
          </a:bodyPr>
          <a:lstStyle/>
          <a:p>
            <a:r>
              <a:rPr lang="ru-RU" dirty="0" smtClean="0"/>
              <a:t>Осваивать прямой и обратный счет.</a:t>
            </a:r>
          </a:p>
          <a:p>
            <a:r>
              <a:rPr lang="ru-RU" dirty="0" smtClean="0"/>
              <a:t>Познакомить с составом числа (из единиц и двух меньших чисел).</a:t>
            </a:r>
          </a:p>
          <a:p>
            <a:r>
              <a:rPr lang="ru-RU" dirty="0" smtClean="0"/>
              <a:t>Помочь овладеть арифметическими действиями сложности, вычитания.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23762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Задачи палочек </a:t>
            </a:r>
            <a:r>
              <a:rPr lang="ru-RU" sz="2400" dirty="0" err="1" smtClean="0">
                <a:solidFill>
                  <a:schemeClr val="tx2"/>
                </a:solidFill>
              </a:rPr>
              <a:t>Кюиизенера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познакомить с понятием  цвета (различать цвет, классифицировать по цвету).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     Познакомить с понятием величины, длины, ширины.  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 Познакомить детей с последовательностью чисел </a:t>
            </a:r>
            <a:r>
              <a:rPr lang="ru-RU" sz="2400" dirty="0">
                <a:solidFill>
                  <a:schemeClr val="tx2"/>
                </a:solidFill>
              </a:rPr>
              <a:t>н</a:t>
            </a:r>
            <a:r>
              <a:rPr lang="ru-RU" sz="2400" dirty="0" smtClean="0">
                <a:solidFill>
                  <a:schemeClr val="tx2"/>
                </a:solidFill>
              </a:rPr>
              <a:t>атурального ряда.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7477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772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dirty="0" smtClean="0"/>
              <a:t>Сенсорное развитие ребенка- это развитие его восприятия и формирование представлений о внешних свойствах предметов : их  форме, цвете, величине, положении в пространстве, а также запахе, вкусе и </a:t>
            </a:r>
            <a:r>
              <a:rPr lang="ru-RU" altLang="ru-RU" sz="2800" dirty="0" err="1" smtClean="0"/>
              <a:t>тд</a:t>
            </a:r>
            <a:r>
              <a:rPr lang="ru-RU" altLang="ru-RU" sz="2800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dirty="0" smtClean="0"/>
              <a:t>Значение сенсорного развития младшего дошкольного возраста трудно переоценить. Именно этот возраст наиболее благоприятен для формирования сенсорных эталонов.</a:t>
            </a:r>
            <a:endParaRPr lang="ru-RU" altLang="ru-RU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5616624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chemeClr val="tx2"/>
                </a:solidFill>
              </a:rPr>
              <a:t>Усвоение сенсорных эталонов - длительный и сложный процесс.</a:t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Усвоить сенсорный эталон – это вовсе не значит научить правильно называть то или иное свойство объекта.  Необходимо иметь четкие представления о разновидностях каждого свойства и главное , уметь пользоваться такими представлениями для анализа и выделения свойств самых разнообразных предметов  в самых различных ситуациях. Иначе говоря, усвоение сенсорных эталонов- это использование их в качестве «единиц измерения» при оценке свойств качеств.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96544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2х- 3х лет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дорожки»                      «Вместе весело играть»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3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палочкам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специализированные альбомы</a:t>
            </a:r>
          </a:p>
        </p:txBody>
      </p:sp>
      <p:pic>
        <p:nvPicPr>
          <p:cNvPr id="5" name="Рисунок 4" descr="https://static12.insales.ru/images/products/1/6268/6117500/albom_27_vid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4" y="2423039"/>
            <a:ext cx="3940405" cy="423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atic12.insales.ru/images/products/1/2859/6122283/albom_44_ful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2423040"/>
            <a:ext cx="4429000" cy="3958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52400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033" y="5013176"/>
            <a:ext cx="3850967" cy="15121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                                                        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73E87"/>
                </a:solidFill>
                <a:latin typeface="Candara"/>
              </a:rPr>
              <a:t>Игровые Упражнения с </a:t>
            </a:r>
            <a:r>
              <a:rPr lang="ru-RU" sz="3200" dirty="0" smtClean="0">
                <a:solidFill>
                  <a:srgbClr val="073E87"/>
                </a:solidFill>
                <a:latin typeface="Candara"/>
              </a:rPr>
              <a:t>палочками</a:t>
            </a:r>
          </a:p>
          <a:p>
            <a:r>
              <a:rPr lang="ru-RU" sz="3200" dirty="0" smtClean="0">
                <a:solidFill>
                  <a:srgbClr val="073E87"/>
                </a:solidFill>
                <a:latin typeface="Candara"/>
              </a:rPr>
              <a:t>                     </a:t>
            </a:r>
            <a:r>
              <a:rPr lang="ru-RU" sz="3200" dirty="0" err="1" smtClean="0">
                <a:solidFill>
                  <a:srgbClr val="073E87"/>
                </a:solidFill>
                <a:latin typeface="Candara"/>
              </a:rPr>
              <a:t>Кюизенера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852081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 </a:t>
            </a:r>
          </a:p>
          <a:p>
            <a:pPr lvl="0" algn="ctr" fontAlgn="auto">
              <a:spcAft>
                <a:spcPts val="0"/>
              </a:spcAft>
            </a:pPr>
            <a:endParaRPr lang="ru-RU" sz="2400" dirty="0">
              <a:solidFill>
                <a:srgbClr val="073E87"/>
              </a:solidFill>
              <a:latin typeface="Candara"/>
            </a:endParaRPr>
          </a:p>
          <a:p>
            <a:pPr lvl="0" algn="ctr" fontAlgn="auto">
              <a:spcAft>
                <a:spcPts val="0"/>
              </a:spcAft>
            </a:pPr>
            <a:endParaRPr lang="ru-RU" sz="2400" dirty="0" smtClean="0">
              <a:solidFill>
                <a:srgbClr val="073E87"/>
              </a:solidFill>
              <a:latin typeface="Candara"/>
            </a:endParaRPr>
          </a:p>
          <a:p>
            <a:pPr lvl="0" algn="ctr" fontAlgn="auto">
              <a:spcAft>
                <a:spcPts val="0"/>
              </a:spcAft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1«Цветные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коврики».                                                    </a:t>
            </a: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Цель : Углубить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знания детей о составе числа из двух меньших чисел.</a:t>
            </a:r>
            <a:br>
              <a:rPr lang="ru-RU" sz="2400" dirty="0">
                <a:solidFill>
                  <a:srgbClr val="073E87"/>
                </a:solidFill>
                <a:latin typeface="Candara"/>
              </a:rPr>
            </a:br>
            <a:r>
              <a:rPr lang="ru-RU" sz="2400" dirty="0">
                <a:solidFill>
                  <a:srgbClr val="073E87"/>
                </a:solidFill>
                <a:latin typeface="Candara"/>
              </a:rPr>
              <a:t/>
            </a:r>
            <a:br>
              <a:rPr lang="ru-RU" sz="2400" dirty="0">
                <a:solidFill>
                  <a:srgbClr val="073E87"/>
                </a:solidFill>
                <a:latin typeface="Candara"/>
              </a:rPr>
            </a:br>
            <a:r>
              <a:rPr lang="ru-RU" sz="2400" dirty="0">
                <a:solidFill>
                  <a:srgbClr val="073E87"/>
                </a:solidFill>
                <a:latin typeface="Candara"/>
              </a:rPr>
              <a:t/>
            </a:r>
            <a:br>
              <a:rPr lang="ru-RU" sz="2400" dirty="0">
                <a:solidFill>
                  <a:srgbClr val="073E87"/>
                </a:solidFill>
                <a:latin typeface="Candara"/>
              </a:rPr>
            </a:br>
            <a:r>
              <a:rPr lang="ru-RU" sz="2400" dirty="0">
                <a:solidFill>
                  <a:srgbClr val="073E87"/>
                </a:solidFill>
                <a:latin typeface="Candara"/>
              </a:rPr>
              <a:t>                                                                   2 «Играем с цветом». Цель: Развивать умение комбинировать цвет на рисунке.</a:t>
            </a:r>
            <a:br>
              <a:rPr lang="ru-RU" sz="2400" dirty="0">
                <a:solidFill>
                  <a:srgbClr val="073E87"/>
                </a:solidFill>
                <a:latin typeface="Candara"/>
              </a:rPr>
            </a:br>
            <a:r>
              <a:rPr lang="ru-RU" sz="2400" dirty="0">
                <a:solidFill>
                  <a:srgbClr val="073E87"/>
                </a:solidFill>
                <a:latin typeface="Candara"/>
              </a:rPr>
              <a:t>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442" y="2455818"/>
            <a:ext cx="3960440" cy="37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2112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Волшебные дорожки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3805"/>
            <a:ext cx="3384376" cy="4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1464" y="2128356"/>
            <a:ext cx="42934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1091</TotalTime>
  <Words>200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Волна</vt:lpstr>
      <vt:lpstr>1_Волна</vt:lpstr>
      <vt:lpstr>Презентация PowerPoint</vt:lpstr>
      <vt:lpstr>       Бельгийский  педагог и математик Джорж  Кюизенер (1891-19760 разработал универсальный дидактический материал для развития у детей математических способностей. В 1952 году он опубликовал книгу  «Числа в цвете», посвященную своему пособию.    </vt:lpstr>
      <vt:lpstr>  Палочки Кюизенера – это счетные палочки , которые еще называют  «числа в цвете», с цветными числами, цветными линеечками.    </vt:lpstr>
      <vt:lpstr>Задачи палочек Кюиизенера  познакомить с понятием  цвета (различать цвет, классифицировать по цвету).       Познакомить с понятием величины, длины, ширины.      Познакомить детей с последовательностью чисел натурального ряда.  </vt:lpstr>
      <vt:lpstr>Презентация PowerPoint</vt:lpstr>
      <vt:lpstr>Усвоение сенсорных эталонов - длительный и сложный процесс. Усвоить сенсорный эталон – это вовсе не значит научить правильно называть то или иное свойство объекта.  Необходимо иметь четкие представления о разновидностях каждого свойства и главное , уметь пользоваться такими представлениями для анализа и выделения свойств самых разнообразных предметов  в самых различных ситуациях. Иначе говоря, усвоение сенсорных эталонов- это использование их в качестве «единиц измерения» при оценке свойств качеств.</vt:lpstr>
      <vt:lpstr>К палочкам Кюизенера разработаны специализированные альбомы</vt:lpstr>
      <vt:lpstr>                                                             </vt:lpstr>
      <vt:lpstr>Волшебные дорожки</vt:lpstr>
      <vt:lpstr>       3 «Измерение с помощью полочек-мерок».  Цель: учить детей измерять  объекты. Ознакомить с условными мерками. Закреплять состав числа. Умение считать.                   4 « Кто где живет».  Цель: умение выявлять наличие нескольких признаков цвета и величины.                    5 «Цветные числа».  Цель: закрепить счет в пределах 10.</vt:lpstr>
      <vt:lpstr>Занятия с палочками Кюизенера рекомендуется проводить систематически, индивидуальные упражнения чередовать с коллективными. При выполнении этих условий , результат не заставит себя долго ждать. </vt:lpstr>
      <vt:lpstr>Занятия с  «палочками Кюизенера» вызывает у детей живой интерес, способствует развитию самостоятельности мышления, освоению способов познания, и повышает уровень развития познавательных способностей.</vt:lpstr>
      <vt:lpstr> 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eXPerience</dc:creator>
  <cp:lastModifiedBy>Admin</cp:lastModifiedBy>
  <cp:revision>69</cp:revision>
  <dcterms:created xsi:type="dcterms:W3CDTF">2009-03-15T08:42:03Z</dcterms:created>
  <dcterms:modified xsi:type="dcterms:W3CDTF">2021-10-23T14:05:18Z</dcterms:modified>
</cp:coreProperties>
</file>