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6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BA56D-5239-4815-B339-5553CE427780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2FD9D-402A-427B-B1C6-90C4F5208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6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76574E-18D9-493B-A424-9977FE998EC3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D89600-3284-43E8-AC12-3145F20A4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Игровой набор</a:t>
            </a:r>
            <a:br>
              <a:rPr lang="ru-RU" sz="6000" dirty="0" smtClean="0"/>
            </a:br>
            <a:r>
              <a:rPr lang="ru-RU" sz="6000" dirty="0" smtClean="0"/>
              <a:t>«Дары </a:t>
            </a:r>
            <a:r>
              <a:rPr lang="ru-RU" sz="6000" dirty="0" err="1" smtClean="0"/>
              <a:t>Фрёбеля</a:t>
            </a:r>
            <a:r>
              <a:rPr lang="ru-RU" sz="6000" dirty="0" smtClean="0"/>
              <a:t>»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7772400" cy="119970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Киженцева</a:t>
            </a:r>
            <a:r>
              <a:rPr lang="ru-RU" sz="2000" b="1" dirty="0" smtClean="0"/>
              <a:t> Мария Матвеевна</a:t>
            </a:r>
          </a:p>
          <a:p>
            <a:r>
              <a:rPr lang="ru-RU" sz="2000" b="1" dirty="0" smtClean="0"/>
              <a:t>Педагог-психолог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8378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6: </a:t>
            </a:r>
            <a:r>
              <a:rPr lang="ru-RU" dirty="0"/>
              <a:t>«Кубики, столбики, кирпичики»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500" l="3667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958010" cy="49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464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7: </a:t>
            </a:r>
            <a:r>
              <a:rPr lang="ru-RU" dirty="0"/>
              <a:t>«Цветные фигуры»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57" b="14922"/>
          <a:stretch/>
        </p:blipFill>
        <p:spPr bwMode="auto">
          <a:xfrm>
            <a:off x="971600" y="1628800"/>
            <a:ext cx="68471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164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8: </a:t>
            </a:r>
            <a:r>
              <a:rPr lang="ru-RU" dirty="0"/>
              <a:t>«Палочки»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167" b="90000" l="1667" r="981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" t="8210" r="-306" b="9141"/>
          <a:stretch/>
        </p:blipFill>
        <p:spPr bwMode="auto">
          <a:xfrm>
            <a:off x="1979712" y="1412776"/>
            <a:ext cx="5561987" cy="459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159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9: </a:t>
            </a:r>
            <a:r>
              <a:rPr lang="ru-RU" dirty="0"/>
              <a:t>«Кольца и полукольца»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6500" b="95667" l="6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030018" cy="503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397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Модуль10: </a:t>
            </a:r>
            <a:r>
              <a:rPr lang="ru-RU" dirty="0"/>
              <a:t>«Фишки»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167" b="97167" l="5667" r="93833">
                        <a14:foregroundMark x1="65667" y1="88833" x2="82167" y2="74167"/>
                        <a14:foregroundMark x1="77500" y1="90333" x2="76000" y2="70667"/>
                        <a14:foregroundMark x1="84000" y1="86000" x2="68000" y2="77167"/>
                        <a14:foregroundMark x1="82833" y1="72333" x2="76667" y2="77500"/>
                        <a14:foregroundMark x1="80333" y1="89333" x2="66167" y2="83667"/>
                        <a14:foregroundMark x1="57333" y1="80833" x2="73500" y2="77500"/>
                        <a14:foregroundMark x1="69667" y1="74167" x2="65667" y2="85667"/>
                        <a14:foregroundMark x1="48167" y1="87500" x2="61000" y2="83667"/>
                        <a14:foregroundMark x1="83667" y1="88833" x2="76000" y2="90000"/>
                        <a14:foregroundMark x1="84333" y1="85167" x2="80333" y2="80167"/>
                        <a14:foregroundMark x1="68333" y1="73833" x2="66500" y2="8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84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11: </a:t>
            </a:r>
            <a:r>
              <a:rPr lang="ru-RU" dirty="0"/>
              <a:t>«Цветные тела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5500" l="6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52565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109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12: </a:t>
            </a:r>
            <a:r>
              <a:rPr lang="ru-RU" dirty="0"/>
              <a:t>«Мозаика. Шнуровка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667" b="91000" l="167" r="99667">
                        <a14:foregroundMark x1="22500" y1="39167" x2="58333" y2="23667"/>
                        <a14:foregroundMark x1="59833" y1="20000" x2="64000" y2="49667"/>
                        <a14:foregroundMark x1="64000" y1="46833" x2="17833" y2="44667"/>
                        <a14:foregroundMark x1="18833" y1="14333" x2="14833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653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13: </a:t>
            </a:r>
            <a:r>
              <a:rPr lang="ru-RU" dirty="0"/>
              <a:t>«Башенки»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33" b="98667" l="10167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222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14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«Арки и цифры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67" b="98667" l="7167" r="96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69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Игры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69" b="100000" l="1499" r="96594">
                        <a14:foregroundMark x1="88420" y1="47412" x2="70845" y2="47746"/>
                        <a14:foregroundMark x1="90736" y1="47746" x2="89782" y2="69449"/>
                        <a14:foregroundMark x1="89101" y1="60434" x2="70436" y2="60100"/>
                        <a14:foregroundMark x1="87602" y1="58765" x2="70436" y2="58431"/>
                        <a14:foregroundMark x1="84332" y1="26878" x2="84332" y2="38230"/>
                        <a14:foregroundMark x1="88828" y1="6678" x2="81063" y2="16528"/>
                        <a14:foregroundMark x1="61444" y1="8681" x2="61717" y2="17696"/>
                        <a14:foregroundMark x1="64033" y1="29549" x2="58856" y2="36227"/>
                        <a14:foregroundMark x1="46049" y1="27713" x2="48229" y2="36227"/>
                        <a14:foregroundMark x1="50545" y1="8681" x2="48501" y2="16194"/>
                        <a14:foregroundMark x1="34469" y1="7179" x2="34469" y2="17028"/>
                        <a14:foregroundMark x1="37602" y1="26043" x2="35967" y2="37062"/>
                        <a14:foregroundMark x1="10899" y1="9182" x2="21253" y2="17696"/>
                        <a14:foregroundMark x1="8856" y1="31553" x2="21526" y2="39900"/>
                        <a14:foregroundMark x1="8583" y1="53255" x2="22071" y2="67112"/>
                        <a14:foregroundMark x1="33379" y1="53255" x2="38283" y2="65943"/>
                        <a14:foregroundMark x1="11580" y1="81302" x2="17711" y2="82471"/>
                        <a14:foregroundMark x1="33379" y1="78631" x2="36376" y2="88147"/>
                        <a14:foregroundMark x1="25068" y1="39065" x2="23025" y2="42237"/>
                        <a14:foregroundMark x1="26022" y1="38731" x2="23978" y2="40735"/>
                        <a14:foregroundMark x1="11580" y1="44908" x2="11444" y2="45743"/>
                        <a14:backgroundMark x1="81063" y1="63940" x2="86921" y2="6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98" y="1481138"/>
            <a:ext cx="554600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93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41987"/>
          </a:xfrm>
        </p:spPr>
        <p:txBody>
          <a:bodyPr/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социальных и коммуникативных умений, сенсорного развития, </a:t>
            </a:r>
            <a:r>
              <a:rPr lang="ru-RU" dirty="0" smtClean="0"/>
              <a:t>развитие </a:t>
            </a:r>
            <a:r>
              <a:rPr lang="ru-RU" dirty="0"/>
              <a:t>мелкой моторики, </a:t>
            </a:r>
            <a:r>
              <a:rPr lang="ru-RU" dirty="0" smtClean="0"/>
              <a:t>развитие </a:t>
            </a:r>
            <a:r>
              <a:rPr lang="ru-RU" dirty="0"/>
              <a:t>познавательно-исследовательской и продуктивной (конструктивной) деятельности, </a:t>
            </a:r>
            <a:r>
              <a:rPr lang="ru-RU" dirty="0" smtClean="0"/>
              <a:t>формирование </a:t>
            </a:r>
            <a:r>
              <a:rPr lang="ru-RU" dirty="0"/>
              <a:t>элементарных математических представлений, </a:t>
            </a:r>
            <a:r>
              <a:rPr lang="ru-RU" dirty="0" smtClean="0"/>
              <a:t>развитие </a:t>
            </a:r>
            <a:r>
              <a:rPr lang="ru-RU" dirty="0"/>
              <a:t>логических способностей.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699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942428" cy="5688632"/>
          </a:xfrm>
        </p:spPr>
        <p:txBody>
          <a:bodyPr>
            <a:noAutofit/>
          </a:bodyPr>
          <a:lstStyle/>
          <a:p>
            <a:r>
              <a:rPr lang="ru-RU" sz="2300" dirty="0" smtClean="0"/>
              <a:t>1.  Знакомить </a:t>
            </a:r>
            <a:r>
              <a:rPr lang="ru-RU" sz="2300" dirty="0"/>
              <a:t>детей с сенсорными эталонами, их практическим использованием в конструктивной </a:t>
            </a:r>
            <a:r>
              <a:rPr lang="ru-RU" sz="2300" dirty="0" smtClean="0"/>
              <a:t>деятельности;</a:t>
            </a:r>
          </a:p>
          <a:p>
            <a:r>
              <a:rPr lang="ru-RU" sz="2300" dirty="0" smtClean="0"/>
              <a:t>2. Развивать </a:t>
            </a:r>
            <a:r>
              <a:rPr lang="ru-RU" sz="2300" dirty="0"/>
              <a:t>мыслительные умения: сравнивать, анализировать, классифицировать, обобщать, основываясь на практическом опыте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3. Развивать </a:t>
            </a:r>
            <a:r>
              <a:rPr lang="ru-RU" sz="2300" dirty="0"/>
              <a:t>физические качества детей</a:t>
            </a:r>
            <a:r>
              <a:rPr lang="ru-RU" sz="2300" dirty="0" smtClean="0"/>
              <a:t>;</a:t>
            </a:r>
            <a:endParaRPr lang="ru-RU" sz="2300" dirty="0"/>
          </a:p>
          <a:p>
            <a:r>
              <a:rPr lang="ru-RU" sz="2300" dirty="0" smtClean="0"/>
              <a:t>4. </a:t>
            </a:r>
            <a:r>
              <a:rPr lang="ru-RU" sz="2300" dirty="0"/>
              <a:t>Р</a:t>
            </a:r>
            <a:r>
              <a:rPr lang="ru-RU" sz="2300" dirty="0" smtClean="0"/>
              <a:t>азвивать </a:t>
            </a:r>
            <a:r>
              <a:rPr lang="ru-RU" sz="2300" dirty="0"/>
              <a:t>творческое воображение детей</a:t>
            </a:r>
            <a:r>
              <a:rPr lang="ru-RU" sz="2300" dirty="0" smtClean="0"/>
              <a:t>;</a:t>
            </a:r>
            <a:endParaRPr lang="ru-RU" sz="2300" dirty="0"/>
          </a:p>
          <a:p>
            <a:r>
              <a:rPr lang="ru-RU" sz="2300" dirty="0" smtClean="0"/>
              <a:t>5. Развивать </a:t>
            </a:r>
            <a:r>
              <a:rPr lang="ru-RU" sz="2300" dirty="0"/>
              <a:t>навыки игрового взаимодействия со взрослыми и сверстками с использованием игрового набора «Дары Фребеля</a:t>
            </a:r>
            <a:r>
              <a:rPr lang="ru-RU" sz="2300" dirty="0" smtClean="0"/>
              <a:t>»;</a:t>
            </a:r>
            <a:endParaRPr lang="ru-RU" sz="2300" dirty="0"/>
          </a:p>
          <a:p>
            <a:r>
              <a:rPr lang="ru-RU" sz="2300" dirty="0" smtClean="0"/>
              <a:t>6. Способствовать </a:t>
            </a:r>
            <a:r>
              <a:rPr lang="ru-RU" sz="2300" dirty="0"/>
              <a:t>организации самостоятельной игровой деятельности детей с использованием «Даров Фребеля</a:t>
            </a:r>
            <a:r>
              <a:rPr lang="ru-RU" sz="2300" dirty="0" smtClean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24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Игровой набор «Дары Фрёбеля»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169" b="100000" l="1499" r="96594">
                        <a14:foregroundMark x1="88420" y1="47412" x2="70845" y2="47746"/>
                        <a14:foregroundMark x1="90736" y1="47746" x2="89782" y2="69449"/>
                        <a14:foregroundMark x1="89101" y1="60434" x2="70436" y2="60100"/>
                        <a14:foregroundMark x1="87602" y1="58765" x2="70436" y2="58431"/>
                        <a14:foregroundMark x1="84332" y1="26878" x2="84332" y2="38230"/>
                        <a14:foregroundMark x1="88828" y1="6678" x2="81063" y2="16528"/>
                        <a14:foregroundMark x1="61444" y1="8681" x2="61717" y2="17696"/>
                        <a14:foregroundMark x1="64033" y1="29549" x2="58856" y2="36227"/>
                        <a14:foregroundMark x1="46049" y1="27713" x2="48229" y2="36227"/>
                        <a14:foregroundMark x1="50545" y1="8681" x2="48501" y2="16194"/>
                        <a14:foregroundMark x1="34469" y1="7179" x2="34469" y2="17028"/>
                        <a14:foregroundMark x1="37602" y1="26043" x2="35967" y2="37062"/>
                        <a14:foregroundMark x1="10899" y1="9182" x2="21253" y2="17696"/>
                        <a14:foregroundMark x1="8856" y1="31553" x2="21526" y2="39900"/>
                        <a14:foregroundMark x1="8583" y1="53255" x2="22071" y2="67112"/>
                        <a14:foregroundMark x1="33379" y1="53255" x2="38283" y2="65943"/>
                        <a14:foregroundMark x1="11580" y1="81302" x2="17711" y2="82471"/>
                        <a14:foregroundMark x1="33379" y1="78631" x2="36376" y2="88147"/>
                        <a14:foregroundMark x1="25068" y1="39065" x2="23025" y2="42237"/>
                        <a14:foregroundMark x1="26022" y1="38731" x2="23978" y2="40735"/>
                        <a14:foregroundMark x1="11580" y1="44908" x2="11444" y2="45743"/>
                        <a14:backgroundMark x1="81063" y1="63940" x2="86921" y2="64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35" y="1090140"/>
            <a:ext cx="6660165" cy="543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946576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058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Модуль 1: «Шерстяные мячики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7667" b="86500" l="1667" r="98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9046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276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2: «Основные тела»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30" b="12267"/>
          <a:stretch/>
        </p:blipFill>
        <p:spPr bwMode="auto">
          <a:xfrm>
            <a:off x="1763688" y="1484784"/>
            <a:ext cx="6192688" cy="46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344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3: </a:t>
            </a:r>
            <a:r>
              <a:rPr lang="ru-RU" dirty="0"/>
              <a:t>«Куб из кубиков»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375" b="92839" l="34462" r="694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76" t="9519" r="28337" b="5688"/>
          <a:stretch/>
        </p:blipFill>
        <p:spPr bwMode="auto">
          <a:xfrm>
            <a:off x="2915816" y="1268760"/>
            <a:ext cx="3410063" cy="510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935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4: </a:t>
            </a:r>
            <a:r>
              <a:rPr lang="ru-RU" dirty="0"/>
              <a:t>«Куб из брусков»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" b="99500" l="10167" r="841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86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Модуль </a:t>
            </a:r>
            <a:r>
              <a:rPr lang="ru-RU" dirty="0" smtClean="0"/>
              <a:t>5: </a:t>
            </a:r>
            <a:r>
              <a:rPr lang="ru-RU" dirty="0"/>
              <a:t>«Кубики и призмы»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1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481137"/>
            <a:ext cx="4855269" cy="485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3612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791</TotalTime>
  <Words>227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Игровой набор «Дары Фрёбеля» </vt:lpstr>
      <vt:lpstr>Цель</vt:lpstr>
      <vt:lpstr>Задачи</vt:lpstr>
      <vt:lpstr>Игровой набор «Дары Фрёбеля»</vt:lpstr>
      <vt:lpstr>Модуль 1: «Шерстяные мячики»</vt:lpstr>
      <vt:lpstr>Модуль 2: «Основные тела»</vt:lpstr>
      <vt:lpstr>Модуль 3: «Куб из кубиков»</vt:lpstr>
      <vt:lpstr>Модуль 4: «Куб из брусков»</vt:lpstr>
      <vt:lpstr>Модуль 5: «Кубики и призмы»</vt:lpstr>
      <vt:lpstr>Модуль 6: «Кубики, столбики, кирпичики»</vt:lpstr>
      <vt:lpstr>Модуль 7: «Цветные фигуры»</vt:lpstr>
      <vt:lpstr>Модуль 8: «Палочки»</vt:lpstr>
      <vt:lpstr>Модуль 9: «Кольца и полукольца»</vt:lpstr>
      <vt:lpstr>Модуль10: «Фишки»</vt:lpstr>
      <vt:lpstr>Модуль 11: «Цветные тела»</vt:lpstr>
      <vt:lpstr>Модуль 12: «Мозаика. Шнуровка»</vt:lpstr>
      <vt:lpstr>Модуль 13: «Башенки»</vt:lpstr>
      <vt:lpstr>Модуль 14: «Арки и цифры»</vt:lpstr>
      <vt:lpstr>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24</cp:revision>
  <dcterms:created xsi:type="dcterms:W3CDTF">2022-01-27T05:33:21Z</dcterms:created>
  <dcterms:modified xsi:type="dcterms:W3CDTF">2022-08-29T12:16:00Z</dcterms:modified>
</cp:coreProperties>
</file>