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0" r:id="rId2"/>
    <p:sldId id="277" r:id="rId3"/>
    <p:sldId id="259" r:id="rId4"/>
    <p:sldId id="278" r:id="rId5"/>
    <p:sldId id="360" r:id="rId6"/>
    <p:sldId id="361" r:id="rId7"/>
    <p:sldId id="356" r:id="rId8"/>
    <p:sldId id="357" r:id="rId9"/>
    <p:sldId id="358" r:id="rId10"/>
    <p:sldId id="359" r:id="rId11"/>
    <p:sldId id="351" r:id="rId12"/>
    <p:sldId id="352" r:id="rId13"/>
    <p:sldId id="353" r:id="rId14"/>
    <p:sldId id="354" r:id="rId15"/>
    <p:sldId id="355" r:id="rId16"/>
    <p:sldId id="362" r:id="rId17"/>
    <p:sldId id="279" r:id="rId18"/>
    <p:sldId id="265" r:id="rId19"/>
    <p:sldId id="298" r:id="rId20"/>
    <p:sldId id="332" r:id="rId21"/>
    <p:sldId id="316" r:id="rId22"/>
    <p:sldId id="364" r:id="rId23"/>
    <p:sldId id="366" r:id="rId24"/>
    <p:sldId id="365" r:id="rId25"/>
    <p:sldId id="363" r:id="rId26"/>
    <p:sldId id="350" r:id="rId27"/>
    <p:sldId id="27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D5FFEA"/>
    <a:srgbClr val="26AC1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56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5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E66E4-CB0E-4F9D-90B2-BD2441B32F6E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76FE0-FD4F-4A43-B05A-C1EDD634C6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76FE0-FD4F-4A43-B05A-C1EDD634C68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A8C2-4025-427A-B636-331E5637A28E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inga210210@mail.ru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3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491880" y="5733837"/>
            <a:ext cx="565212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Пугачева Лариса Викторовна, зам. зав. по ВМР</a:t>
            </a:r>
            <a:endParaRPr lang="ru-RU" sz="1600" b="1" dirty="0" smtClean="0">
              <a:solidFill>
                <a:srgbClr val="0033C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665770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Российская Федерация, Иркутская область, Братский район,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г. Вихоревка, ул. Дзержинского, 76+7 (3953) 49-70-19 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inga210210@mail.ru</a:t>
            </a: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0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33C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детский сад общеразвивающего вида "Умка"</a:t>
            </a:r>
            <a:endParaRPr lang="ru-RU" sz="14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4221088"/>
            <a:ext cx="569425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«Развитие творческого мышления и творческих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пособностей детей с ЗПР»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Picture 2" descr="C:\Users\DNS\Desktop\оборудование отчет\изображение_viber_2021-01-13_15-26-06.jpg"/>
          <p:cNvPicPr>
            <a:picLocks noChangeAspect="1" noChangeArrowheads="1"/>
          </p:cNvPicPr>
          <p:nvPr/>
        </p:nvPicPr>
        <p:blipFill>
          <a:blip r:embed="rId3" cstate="print"/>
          <a:srcRect l="3147" t="7776" r="13535" b="1332"/>
          <a:stretch>
            <a:fillRect/>
          </a:stretch>
        </p:blipFill>
        <p:spPr bwMode="auto">
          <a:xfrm>
            <a:off x="2483768" y="836712"/>
            <a:ext cx="4032448" cy="329927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Слайд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68011" cy="350100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Слайд1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9" y="0"/>
            <a:ext cx="4499992" cy="3374993"/>
          </a:xfrm>
        </p:spPr>
      </p:pic>
      <p:pic>
        <p:nvPicPr>
          <p:cNvPr id="9" name="Рисунок 8" descr="Слайд19.JPG"/>
          <p:cNvPicPr>
            <a:picLocks noChangeAspect="1"/>
          </p:cNvPicPr>
          <p:nvPr/>
        </p:nvPicPr>
        <p:blipFill>
          <a:blip r:embed="rId4" cstate="print"/>
          <a:srcRect l="8192" t="5462" r="9885" b="12615"/>
          <a:stretch>
            <a:fillRect/>
          </a:stretch>
        </p:blipFill>
        <p:spPr>
          <a:xfrm>
            <a:off x="4475991" y="3356992"/>
            <a:ext cx="4668010" cy="3501008"/>
          </a:xfrm>
          <a:prstGeom prst="rect">
            <a:avLst/>
          </a:prstGeom>
        </p:spPr>
      </p:pic>
      <p:pic>
        <p:nvPicPr>
          <p:cNvPr id="10" name="Picture 3" descr="C:\Users\DNS\Desktop\Лего\Новая папка (2)\IMG_20211101_105521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 l="8896" t="12284"/>
          <a:stretch>
            <a:fillRect/>
          </a:stretch>
        </p:blipFill>
        <p:spPr bwMode="auto">
          <a:xfrm>
            <a:off x="-1" y="3501008"/>
            <a:ext cx="4648847" cy="3356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pPr>
              <a:tabLst>
                <a:tab pos="361950" algn="l"/>
              </a:tabLst>
            </a:pPr>
            <a:r>
              <a:rPr lang="ru-RU" sz="3100" b="1" dirty="0" smtClean="0">
                <a:solidFill>
                  <a:srgbClr val="0033CC"/>
                </a:solidFill>
              </a:rPr>
              <a:t>Использованием набора «Дары </a:t>
            </a:r>
            <a:r>
              <a:rPr lang="ru-RU" sz="3100" b="1" dirty="0" err="1" smtClean="0">
                <a:solidFill>
                  <a:srgbClr val="0033CC"/>
                </a:solidFill>
              </a:rPr>
              <a:t>Фрёбеля</a:t>
            </a:r>
            <a:r>
              <a:rPr lang="ru-RU" sz="3100" b="1" dirty="0" smtClean="0">
                <a:solidFill>
                  <a:srgbClr val="0033CC"/>
                </a:solidFill>
              </a:rPr>
              <a:t>» способствуют решению разнообразных задач по направлению всех  Образовательных областей.</a:t>
            </a:r>
            <a:r>
              <a:rPr lang="ru-RU" b="1" dirty="0" smtClean="0">
                <a:solidFill>
                  <a:srgbClr val="0033CC"/>
                </a:solidFill>
              </a:rPr>
              <a:t/>
            </a:r>
            <a:br>
              <a:rPr lang="ru-RU" b="1" dirty="0" smtClean="0">
                <a:solidFill>
                  <a:srgbClr val="0033CC"/>
                </a:solidFill>
              </a:rPr>
            </a:b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 smtClean="0"/>
              <a:t>Образовательная область:</a:t>
            </a:r>
            <a:r>
              <a:rPr lang="ru-RU" dirty="0" smtClean="0"/>
              <a:t> </a:t>
            </a:r>
            <a:r>
              <a:rPr lang="ru-RU" b="1" dirty="0" smtClean="0"/>
              <a:t>«Познавательное развитие» - </a:t>
            </a:r>
            <a:r>
              <a:rPr lang="ru-RU" dirty="0" smtClean="0"/>
              <a:t>формирует универсальные качества мышления ребёнка. Во всех играх, развивается способность обнаруживать и интерпретировать сенсорные стимулы. В играх дети могут проявить оригинальность мышления через составление разнообразных вариантов одинаковых и разных предметов по форме, цвету, размеру и другим признакам. Дети из геометрических фигур создают разные предметы: одежду, продукты, лекарства, предметы быта и др. В каждой игре развивается тот или иной вид памяти. </a:t>
            </a:r>
          </a:p>
          <a:p>
            <a:r>
              <a:rPr lang="ru-RU" dirty="0" smtClean="0"/>
              <a:t>Игры «Волшебный </a:t>
            </a:r>
            <a:r>
              <a:rPr lang="ru-RU" dirty="0"/>
              <a:t>мешочек </a:t>
            </a:r>
            <a:r>
              <a:rPr lang="ru-RU" dirty="0" smtClean="0"/>
              <a:t>«</a:t>
            </a:r>
            <a:r>
              <a:rPr lang="ru-RU" dirty="0"/>
              <a:t>Одного поля ягоды», «Её величество точка» «Капризная принцесса</a:t>
            </a:r>
            <a:r>
              <a:rPr lang="ru-RU" dirty="0" smtClean="0"/>
              <a:t>»</a:t>
            </a:r>
            <a:r>
              <a:rPr lang="en-US" dirty="0" smtClean="0"/>
              <a:t>,</a:t>
            </a:r>
            <a:r>
              <a:rPr lang="ru-RU" dirty="0" smtClean="0"/>
              <a:t> </a:t>
            </a:r>
            <a:r>
              <a:rPr lang="ru-RU" dirty="0"/>
              <a:t>«Большая стирка», «Пир на весь мир», «Аптека</a:t>
            </a:r>
            <a:r>
              <a:rPr lang="ru-RU" dirty="0" smtClean="0"/>
              <a:t>»</a:t>
            </a:r>
            <a:r>
              <a:rPr lang="en-US" dirty="0" smtClean="0"/>
              <a:t>,</a:t>
            </a:r>
            <a:r>
              <a:rPr lang="ru-RU" dirty="0" smtClean="0"/>
              <a:t> «Герб и флаги»</a:t>
            </a:r>
            <a:r>
              <a:rPr lang="en-US" dirty="0" smtClean="0"/>
              <a:t>,</a:t>
            </a:r>
            <a:r>
              <a:rPr lang="ru-RU" dirty="0" smtClean="0"/>
              <a:t> «Космос».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</a:rPr>
              <a:t>Образовательная область </a:t>
            </a:r>
            <a:br>
              <a:rPr lang="ru-RU" sz="3200" b="1" dirty="0" smtClean="0">
                <a:solidFill>
                  <a:srgbClr val="0033CC"/>
                </a:solidFill>
              </a:rPr>
            </a:br>
            <a:r>
              <a:rPr lang="ru-RU" sz="3200" b="1" dirty="0" smtClean="0">
                <a:solidFill>
                  <a:srgbClr val="0033CC"/>
                </a:solidFill>
              </a:rPr>
              <a:t>«Речевое развитие»</a:t>
            </a:r>
            <a:endParaRPr lang="ru-RU" sz="3200" dirty="0">
              <a:solidFill>
                <a:srgbClr val="00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200" b="1" dirty="0" smtClean="0"/>
              <a:t>Образовательная область «Речевое развитие» - </a:t>
            </a:r>
            <a:r>
              <a:rPr lang="ru-RU" sz="2200" dirty="0" smtClean="0"/>
              <a:t>эффективно развиваются </a:t>
            </a:r>
            <a:r>
              <a:rPr lang="ru-RU" sz="2200" dirty="0" err="1" smtClean="0"/>
              <a:t>внеситуативно</a:t>
            </a:r>
            <a:r>
              <a:rPr lang="ru-RU" sz="2200" dirty="0" smtClean="0"/>
              <a:t> – познавательные формы общения через расширение вербальных и невербальных средств. Все игры развивают звуковую культуру речи, активный словарный запас, диалогическую и монологическую речь. </a:t>
            </a:r>
          </a:p>
          <a:p>
            <a:r>
              <a:rPr lang="ru-RU" sz="2200" dirty="0"/>
              <a:t>Игры </a:t>
            </a:r>
            <a:r>
              <a:rPr lang="ru-RU" sz="2200" dirty="0" smtClean="0"/>
              <a:t>на развитие </a:t>
            </a:r>
            <a:r>
              <a:rPr lang="ru-RU" sz="2200" dirty="0" err="1"/>
              <a:t>внеситуативно</a:t>
            </a:r>
            <a:r>
              <a:rPr lang="ru-RU" sz="2200" dirty="0"/>
              <a:t> – </a:t>
            </a:r>
            <a:r>
              <a:rPr lang="ru-RU" sz="2200" dirty="0" smtClean="0"/>
              <a:t>познавательных форм общения </a:t>
            </a:r>
            <a:r>
              <a:rPr lang="ru-RU" sz="2200" dirty="0"/>
              <a:t>«Аукцион», «Волшебники», «Экскурсия в музей</a:t>
            </a:r>
            <a:r>
              <a:rPr lang="ru-RU" sz="2200" dirty="0" smtClean="0"/>
              <a:t>»</a:t>
            </a:r>
            <a:r>
              <a:rPr lang="en-US" sz="2200" dirty="0" smtClean="0"/>
              <a:t>,</a:t>
            </a:r>
            <a:endParaRPr lang="ru-RU" sz="2200" dirty="0" smtClean="0"/>
          </a:p>
          <a:p>
            <a:r>
              <a:rPr lang="ru-RU" sz="2200" dirty="0"/>
              <a:t>Ситуативно-деловые формы общения развивают </a:t>
            </a:r>
            <a:r>
              <a:rPr lang="ru-RU" sz="2200" dirty="0" smtClean="0"/>
              <a:t>игры </a:t>
            </a:r>
            <a:r>
              <a:rPr lang="ru-RU" sz="2200" dirty="0"/>
              <a:t>«Я – змея», «Пчёлы и змеи», «Путаница», «Небоскрёб», «Для чего ещё</a:t>
            </a:r>
            <a:r>
              <a:rPr lang="ru-RU" sz="2200" dirty="0" smtClean="0"/>
              <a:t>»</a:t>
            </a:r>
          </a:p>
          <a:p>
            <a:r>
              <a:rPr lang="ru-RU" sz="2200" dirty="0" smtClean="0"/>
              <a:t>Приобщают </a:t>
            </a:r>
            <a:r>
              <a:rPr lang="ru-RU" sz="2200" dirty="0"/>
              <a:t>к художественной литературе и драматизации литературных произведений игры «Красная шапочка», «Колобок», «</a:t>
            </a:r>
            <a:r>
              <a:rPr lang="ru-RU" sz="2200" dirty="0" err="1"/>
              <a:t>Гензель</a:t>
            </a:r>
            <a:r>
              <a:rPr lang="ru-RU" sz="2200" dirty="0"/>
              <a:t> и </a:t>
            </a:r>
            <a:r>
              <a:rPr lang="ru-RU" sz="2200" dirty="0" err="1"/>
              <a:t>Греттель</a:t>
            </a:r>
            <a:r>
              <a:rPr lang="ru-RU" sz="2200" dirty="0"/>
              <a:t>».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</a:rPr>
              <a:t>Образовательная область: «Художественно – эстетическое развитие»</a:t>
            </a:r>
            <a:endParaRPr lang="ru-RU" sz="3200" dirty="0">
              <a:solidFill>
                <a:srgbClr val="00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 fontScale="70000" lnSpcReduction="20000"/>
          </a:bodyPr>
          <a:lstStyle/>
          <a:p>
            <a:r>
              <a:rPr lang="ru-RU" sz="2800" b="1" dirty="0" smtClean="0"/>
              <a:t>Образовательная область: «Художественно – эстетическое развитие»- </a:t>
            </a:r>
            <a:r>
              <a:rPr lang="ru-RU" sz="2800" dirty="0" smtClean="0"/>
              <a:t>формируется эстетическое отношение к окружающему миру, через знакомство с основами композиции, обучение умению выразительно передавать образы окружающего мира.  Формируется элементарные представления о видах искусства через создание различных картин мелкими предметами. Удачно реализуется самостоятельная творческая деятельность детей (изобразительная, конструктивно-модельная, музыкальная). Способствуют развитию музыкально-сенсорного восприятия, художественной литературы, фольклора через театрализованную и концертную деятельность, конструирование декораций к спектаклям.</a:t>
            </a:r>
          </a:p>
          <a:p>
            <a:r>
              <a:rPr lang="ru-RU" sz="2800" dirty="0" smtClean="0"/>
              <a:t>Игры «Бабочки</a:t>
            </a:r>
            <a:r>
              <a:rPr lang="ru-RU" sz="2800" dirty="0"/>
              <a:t>», «За окном», «В лес</a:t>
            </a:r>
            <a:r>
              <a:rPr lang="ru-RU" sz="2800" dirty="0" smtClean="0"/>
              <a:t>» обучают умению </a:t>
            </a:r>
            <a:r>
              <a:rPr lang="ru-RU" sz="2800" dirty="0"/>
              <a:t>выразительно передавать образы окружающего </a:t>
            </a:r>
            <a:r>
              <a:rPr lang="ru-RU" sz="2800" dirty="0" smtClean="0"/>
              <a:t>мира </a:t>
            </a:r>
          </a:p>
          <a:p>
            <a:r>
              <a:rPr lang="ru-RU" sz="2800" dirty="0"/>
              <a:t>И</a:t>
            </a:r>
            <a:r>
              <a:rPr lang="ru-RU" sz="2800" dirty="0" smtClean="0"/>
              <a:t>гры «</a:t>
            </a:r>
            <a:r>
              <a:rPr lang="ru-RU" sz="2800" dirty="0"/>
              <a:t>Пианино», «Дудочка и кувшинчик», «Угадай песню» Способствуют развитию музыкально-сенсорного восприятия, художественной литературы, </a:t>
            </a:r>
            <a:r>
              <a:rPr lang="ru-RU" sz="2800" dirty="0" smtClean="0"/>
              <a:t>фольклора. </a:t>
            </a:r>
            <a:endParaRPr lang="ru-RU" sz="2800" dirty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</a:rPr>
              <a:t>Образовательная область:</a:t>
            </a:r>
            <a:r>
              <a:rPr lang="ru-RU" sz="3200" b="1" i="1" dirty="0" smtClean="0">
                <a:solidFill>
                  <a:srgbClr val="0033CC"/>
                </a:solidFill>
              </a:rPr>
              <a:t> </a:t>
            </a:r>
            <a:r>
              <a:rPr lang="ru-RU" sz="3200" b="1" dirty="0" smtClean="0">
                <a:solidFill>
                  <a:srgbClr val="0033CC"/>
                </a:solidFill>
              </a:rPr>
              <a:t>«Социально-коммуникативное развитие»</a:t>
            </a:r>
            <a:endParaRPr lang="ru-RU" sz="3200" dirty="0">
              <a:solidFill>
                <a:srgbClr val="00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 smtClean="0"/>
              <a:t>Образовательная область:</a:t>
            </a:r>
            <a:r>
              <a:rPr lang="ru-RU" b="1" i="1" dirty="0" smtClean="0"/>
              <a:t> </a:t>
            </a:r>
            <a:r>
              <a:rPr lang="ru-RU" b="1" dirty="0" smtClean="0"/>
              <a:t>«Социально-коммуникативное развитие» - </a:t>
            </a:r>
            <a:r>
              <a:rPr lang="ru-RU" dirty="0" smtClean="0"/>
              <a:t>в процессе дидактических и сюжетно-ролевых игр  у детей формируются позитивные установки к различным видам труда и творчества, развивается самостоятельность, целенаправленность и </a:t>
            </a:r>
            <a:r>
              <a:rPr lang="ru-RU" dirty="0" err="1" smtClean="0"/>
              <a:t>саморегуляция</a:t>
            </a:r>
            <a:r>
              <a:rPr lang="ru-RU" dirty="0" smtClean="0"/>
              <a:t> собственных действий, усваиваются основы безопасного поведения в быту, социуме и природе, развиваются социальный и эмоциональный интеллект.</a:t>
            </a:r>
          </a:p>
          <a:p>
            <a:r>
              <a:rPr lang="ru-RU" dirty="0" smtClean="0"/>
              <a:t>Игры «Почта</a:t>
            </a:r>
            <a:r>
              <a:rPr lang="ru-RU" dirty="0"/>
              <a:t>», «Пароход», «Итальянское кафе» </a:t>
            </a:r>
            <a:r>
              <a:rPr lang="ru-RU" dirty="0" smtClean="0"/>
              <a:t>формируют позитивные </a:t>
            </a:r>
            <a:r>
              <a:rPr lang="ru-RU" dirty="0"/>
              <a:t>установки к различным видам труда и </a:t>
            </a:r>
            <a:r>
              <a:rPr lang="ru-RU" dirty="0" smtClean="0"/>
              <a:t>творчества.</a:t>
            </a:r>
          </a:p>
          <a:p>
            <a:r>
              <a:rPr lang="ru-RU" dirty="0"/>
              <a:t>Игры «Золушка, «Настроение», «Магазин», «Приглашаем в </a:t>
            </a:r>
            <a:r>
              <a:rPr lang="ru-RU" dirty="0" smtClean="0"/>
              <a:t>Теремок»  </a:t>
            </a:r>
            <a:r>
              <a:rPr lang="ru-RU" dirty="0"/>
              <a:t>развивают социальный и эмоциональный </a:t>
            </a:r>
            <a:r>
              <a:rPr lang="ru-RU" dirty="0" smtClean="0"/>
              <a:t>интеллект детей.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</a:rPr>
              <a:t>Образовательная область: «Физическое развитие»</a:t>
            </a:r>
            <a:endParaRPr lang="ru-RU" sz="3200" dirty="0">
              <a:solidFill>
                <a:srgbClr val="0033CC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/>
              <a:t>Образовательная область: «Физическое развитие» - </a:t>
            </a:r>
            <a:r>
              <a:rPr lang="ru-RU" dirty="0" smtClean="0"/>
              <a:t>формируют у детей физические качества, начальное представление о некоторых видах спорта и играх с правилами. Способствуют правильному формированию опорно-двигательной системы организма, развивают равновесие и координацию движений, крупной и мелкой моторики рук.</a:t>
            </a:r>
          </a:p>
          <a:p>
            <a:r>
              <a:rPr lang="ru-RU" dirty="0"/>
              <a:t>Игры «Охрана зрения», «Умею – не умею» знакомят детей с ценностями здорового образа </a:t>
            </a:r>
            <a:r>
              <a:rPr lang="ru-RU" dirty="0" smtClean="0"/>
              <a:t>жизни</a:t>
            </a:r>
          </a:p>
          <a:p>
            <a:r>
              <a:rPr lang="ru-RU" dirty="0"/>
              <a:t>Игры «Лови – лови», «Боулинг», «Ловцы жемчуга», «Карусели» </a:t>
            </a:r>
            <a:r>
              <a:rPr lang="ru-RU" dirty="0" smtClean="0"/>
              <a:t>способствуют </a:t>
            </a:r>
            <a:r>
              <a:rPr lang="ru-RU" dirty="0"/>
              <a:t>правильному формированию опорно-двигательной системы </a:t>
            </a:r>
            <a:r>
              <a:rPr lang="ru-RU" dirty="0" smtClean="0"/>
              <a:t>организма.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NS\Desktop\Конкурс Инклюзия\44-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60648"/>
            <a:ext cx="8640961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861048"/>
            <a:ext cx="399593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</a:rPr>
              <a:t>Использование учителем –дефектологом Даров «Кубики и призмы», «Цветные фигуры», «Фишки» «Мозаика, шнуровка»</a:t>
            </a:r>
            <a:endParaRPr lang="ru-RU" sz="2000" b="1" dirty="0">
              <a:solidFill>
                <a:srgbClr val="0033CC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3995937" cy="299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764704"/>
            <a:ext cx="399593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2624"/>
            <a:ext cx="3995936" cy="299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043608" y="145177"/>
            <a:ext cx="74694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ea typeface="Times New Roman" pitchFamily="18" charset="0"/>
                <a:cs typeface="Times New Roman" pitchFamily="18" charset="0"/>
              </a:rPr>
              <a:t>Включение </a:t>
            </a:r>
            <a:r>
              <a:rPr lang="ru-RU" sz="2000" b="1" smtClean="0">
                <a:solidFill>
                  <a:srgbClr val="0033CC"/>
                </a:solidFill>
                <a:ea typeface="Times New Roman" pitchFamily="18" charset="0"/>
                <a:cs typeface="Times New Roman" pitchFamily="18" charset="0"/>
              </a:rPr>
              <a:t>воспитанников</a:t>
            </a:r>
            <a:r>
              <a:rPr kumimoji="0" lang="ru-RU" sz="20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ea typeface="Times New Roman" pitchFamily="18" charset="0"/>
                <a:cs typeface="Times New Roman" pitchFamily="18" charset="0"/>
              </a:rPr>
              <a:t>с ОВЗ в дополнительное образование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24013" t="18500" r="47047" b="10101"/>
          <a:stretch>
            <a:fillRect/>
          </a:stretch>
        </p:blipFill>
        <p:spPr bwMode="auto">
          <a:xfrm>
            <a:off x="7423220" y="476672"/>
            <a:ext cx="1720780" cy="238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2627784" y="6304002"/>
            <a:ext cx="8964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24544" y="3212976"/>
            <a:ext cx="64087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cs typeface="Arial" pitchFamily="34" charset="0"/>
            </a:endParaRPr>
          </a:p>
        </p:txBody>
      </p:sp>
      <p:pic>
        <p:nvPicPr>
          <p:cNvPr id="3075" name="Picture 3" descr="D:\фото дети пчёка 2021\фото весна21\изображение_viber_2021-04-11_21-09-2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16708" r="7605" b="8107"/>
          <a:stretch>
            <a:fillRect/>
          </a:stretch>
        </p:blipFill>
        <p:spPr bwMode="auto">
          <a:xfrm>
            <a:off x="4499992" y="620688"/>
            <a:ext cx="2497368" cy="2969845"/>
          </a:xfrm>
          <a:prstGeom prst="rect">
            <a:avLst/>
          </a:prstGeom>
          <a:noFill/>
          <a:ln w="28575">
            <a:solidFill>
              <a:srgbClr val="0033CC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692696"/>
            <a:ext cx="2160240" cy="2880320"/>
          </a:xfrm>
          <a:prstGeom prst="rect">
            <a:avLst/>
          </a:prstGeom>
          <a:ln w="28575">
            <a:solidFill>
              <a:srgbClr val="0033CC"/>
            </a:solidFill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3645024"/>
            <a:ext cx="4248472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Дополнительная общеразвивающая программа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нетрадиционному рисованию для детей с ОВЗ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Крошки - ладошки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младший возраст 3-6 лет, 2020.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 воспитатель: </a:t>
            </a:r>
            <a:r>
              <a:rPr kumimoji="0" lang="ru-RU" sz="13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Огородникова</a:t>
            </a: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Татьяна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Васильевна</a:t>
            </a: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3968" y="3645024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Дополнительная общеразвивающая</a:t>
            </a:r>
          </a:p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программа «Волшебное тесто», </a:t>
            </a:r>
          </a:p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для детей с ОВЗ , 2020. </a:t>
            </a:r>
          </a:p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Автор: воспитатель Макарова Елена Николаевна</a:t>
            </a:r>
            <a:endParaRPr 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653136"/>
            <a:ext cx="2939818" cy="2204864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355976" y="5671701"/>
            <a:ext cx="45448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Дополнительная образовательная адаптированная программа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развития конструктивных навыков на основе пособия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«Дары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Фрёбеля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» для детей с ЗПР дошкольного возраста 3-7 лет,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Автор:</a:t>
            </a:r>
            <a:r>
              <a:rPr lang="ru-RU" sz="1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учитель-дефектолог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Андреева Анастасия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Александровна</a:t>
            </a:r>
            <a:endParaRPr kumimoji="0" lang="ru-RU" sz="1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869663"/>
            <a:ext cx="4163979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742" b="10595"/>
          <a:stretch/>
        </p:blipFill>
        <p:spPr>
          <a:xfrm>
            <a:off x="5220072" y="983852"/>
            <a:ext cx="3007070" cy="2993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650" r="2257" b="8095"/>
          <a:stretch/>
        </p:blipFill>
        <p:spPr>
          <a:xfrm>
            <a:off x="1053445" y="1011506"/>
            <a:ext cx="2572614" cy="2778050"/>
          </a:xfrm>
          <a:prstGeom prst="rect">
            <a:avLst/>
          </a:prstGeom>
        </p:spPr>
      </p:pic>
      <p:sp>
        <p:nvSpPr>
          <p:cNvPr id="7" name="Прямоугольник с двумя вырезанными соседними углами 6"/>
          <p:cNvSpPr/>
          <p:nvPr/>
        </p:nvSpPr>
        <p:spPr>
          <a:xfrm>
            <a:off x="755576" y="0"/>
            <a:ext cx="7856249" cy="903327"/>
          </a:xfrm>
          <a:prstGeom prst="snip2Same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Кружок «Крошки-ладошки»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0361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80926"/>
          </a:xfrm>
        </p:spPr>
        <p:txBody>
          <a:bodyPr>
            <a:noAutofit/>
          </a:bodyPr>
          <a:lstStyle/>
          <a:p>
            <a:pPr lvl="0" indent="450850" fontAlgn="base">
              <a:spcAft>
                <a:spcPct val="0"/>
              </a:spcAft>
            </a:pPr>
            <a:r>
              <a:rPr lang="ru-RU" sz="2000" b="1" dirty="0" smtClean="0">
                <a:solidFill>
                  <a:srgbClr val="0033CC"/>
                </a:solidFill>
              </a:rPr>
              <a:t>Развивающая предметно-пространственная среда</a:t>
            </a:r>
            <a:br>
              <a:rPr lang="ru-RU" sz="2000" b="1" dirty="0" smtClean="0">
                <a:solidFill>
                  <a:srgbClr val="0033CC"/>
                </a:solidFill>
              </a:rPr>
            </a:br>
            <a:r>
              <a:rPr lang="ru-RU" sz="2000" b="1" dirty="0" smtClean="0">
                <a:solidFill>
                  <a:srgbClr val="0033CC"/>
                </a:solidFill>
              </a:rPr>
              <a:t>по реализации </a:t>
            </a:r>
            <a:r>
              <a:rPr lang="ru-RU" sz="2000" b="1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программы «От </a:t>
            </a:r>
            <a:r>
              <a:rPr lang="ru-RU" sz="2000" b="1" dirty="0" err="1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Фребеля</a:t>
            </a:r>
            <a:r>
              <a:rPr lang="ru-RU" sz="2000" b="1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 до робота: </a:t>
            </a:r>
            <a:br>
              <a:rPr lang="ru-RU" sz="2000" b="1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растим будущих инженеров»</a:t>
            </a:r>
            <a:r>
              <a:rPr lang="ru-RU" sz="2000" b="1" dirty="0" smtClean="0">
                <a:solidFill>
                  <a:srgbClr val="0033CC"/>
                </a:solidFill>
                <a:cs typeface="Arial" pitchFamily="34" charset="0"/>
              </a:rPr>
              <a:t/>
            </a:r>
            <a:br>
              <a:rPr lang="ru-RU" sz="2000" b="1" dirty="0" smtClean="0">
                <a:solidFill>
                  <a:srgbClr val="0033CC"/>
                </a:solidFill>
                <a:cs typeface="Arial" pitchFamily="34" charset="0"/>
              </a:rPr>
            </a:b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DNS\Desktop\Лего\Новая папка (2)\IMG_20211101_105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526" y="836711"/>
            <a:ext cx="3912434" cy="2934325"/>
          </a:xfrm>
          <a:prstGeom prst="rect">
            <a:avLst/>
          </a:prstGeom>
          <a:noFill/>
        </p:spPr>
      </p:pic>
      <p:pic>
        <p:nvPicPr>
          <p:cNvPr id="1027" name="Picture 3" descr="C:\Users\DNS\Desktop\Лего\Новая папка (2)\IMG_20211101_105521.jpg"/>
          <p:cNvPicPr>
            <a:picLocks noChangeAspect="1" noChangeArrowheads="1"/>
          </p:cNvPicPr>
          <p:nvPr/>
        </p:nvPicPr>
        <p:blipFill>
          <a:blip r:embed="rId3" cstate="print"/>
          <a:srcRect t="12284"/>
          <a:stretch>
            <a:fillRect/>
          </a:stretch>
        </p:blipFill>
        <p:spPr bwMode="auto">
          <a:xfrm>
            <a:off x="4644008" y="908720"/>
            <a:ext cx="4211024" cy="2770312"/>
          </a:xfrm>
          <a:prstGeom prst="rect">
            <a:avLst/>
          </a:prstGeom>
          <a:noFill/>
        </p:spPr>
      </p:pic>
      <p:pic>
        <p:nvPicPr>
          <p:cNvPr id="1029" name="Picture 5" descr="C:\Users\DNS\Desktop\Лего\Новая папка (2)\IMG_20211101_10531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645024"/>
            <a:ext cx="4169436" cy="3127077"/>
          </a:xfrm>
          <a:prstGeom prst="rect">
            <a:avLst/>
          </a:prstGeom>
          <a:noFill/>
        </p:spPr>
      </p:pic>
      <p:pic>
        <p:nvPicPr>
          <p:cNvPr id="1030" name="Picture 6" descr="C:\Users\DNS\Desktop\Лего\Новая папка (2)\IMG_20211101_1052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17032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_viber_2022-04-21_18-33-00-5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512" y="3188974"/>
            <a:ext cx="2592288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изображение_viber_2022-04-21_18-33-02-91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095836" y="3212976"/>
            <a:ext cx="2556284" cy="3408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изображение_viber_2022-04-21_18-36-35-792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6012160" y="3188974"/>
            <a:ext cx="2774844" cy="341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изображение_viber_2022-04-21_18-36-35-619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rcRect t="17450" b="15351"/>
          <a:stretch>
            <a:fillRect/>
          </a:stretch>
        </p:blipFill>
        <p:spPr>
          <a:xfrm>
            <a:off x="6012160" y="476672"/>
            <a:ext cx="2699048" cy="2418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изображение_viber_2022-04-21_18-36-35-678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rcRect t="22700" b="10101"/>
          <a:stretch>
            <a:fillRect/>
          </a:stretch>
        </p:blipFill>
        <p:spPr>
          <a:xfrm>
            <a:off x="179513" y="548680"/>
            <a:ext cx="2571750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Индивидуальная практическая деятельность с детьми с ЗЗПР по формированию 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творческого мышления с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использованием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электронного конструктора.</a:t>
            </a:r>
          </a:p>
          <a:p>
            <a:pPr algn="ctr"/>
            <a:endParaRPr lang="ru-RU" b="1" dirty="0" smtClean="0">
              <a:solidFill>
                <a:srgbClr val="0033CC"/>
              </a:solidFill>
            </a:endParaRPr>
          </a:p>
        </p:txBody>
      </p:sp>
      <p:pic>
        <p:nvPicPr>
          <p:cNvPr id="8" name="Picture 2" descr="C:\Users\Андрей\Desktop\znatok-180-full-1-300x2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1916832"/>
            <a:ext cx="1566506" cy="1174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51520" y="4221088"/>
            <a:ext cx="8229600" cy="4525963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Элетронный</a:t>
            </a:r>
            <a:r>
              <a:rPr lang="ru-RU" sz="2000" dirty="0" smtClean="0"/>
              <a:t> конструктор «Знаток» – это  конструктор для дошкольников, который наиболее эффективен при работе с детьми ОВЗ. Он удобен в практическом применении на занятиях с детьми ОВЗ, благодаря крупным ярким деталям. Крепление деталей производится при помощи безопасных кнопок , которые можно легко скрепить руками.</a:t>
            </a:r>
          </a:p>
          <a:p>
            <a:r>
              <a:rPr lang="ru-RU" sz="2000" dirty="0" smtClean="0"/>
              <a:t>Конструктор оснащён  светодиодными датчиками и  датчиком звука. </a:t>
            </a:r>
            <a:endParaRPr lang="ru-RU" sz="2000" dirty="0"/>
          </a:p>
        </p:txBody>
      </p:sp>
      <p:pic>
        <p:nvPicPr>
          <p:cNvPr id="6" name="Picture 2" descr="C:\Users\Андрей\Desktop\znatok-180-full-1-300x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988840"/>
            <a:ext cx="2736304" cy="2052228"/>
          </a:xfrm>
          <a:prstGeom prst="rect">
            <a:avLst/>
          </a:prstGeom>
          <a:noFill/>
        </p:spPr>
      </p:pic>
      <p:pic>
        <p:nvPicPr>
          <p:cNvPr id="7" name="Рисунок 6" descr="изображение_viber_2022-04-21_18-33-03-54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11560" y="260647"/>
            <a:ext cx="2808312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4067944" y="11663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Одна из целей современного образования - «обеспечение всех воспитанников и  обучающихся с ограниченными возможностями равного доступа к получению качественного образования с учетом индивидуальных образовательных потребностей».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vatanplus.com/files/resources/original/5905e1c3e44c115bbef9e55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Правополушарное рисование</a:t>
            </a:r>
            <a:endParaRPr lang="ru-RU" dirty="0"/>
          </a:p>
        </p:txBody>
      </p:sp>
      <p:sp>
        <p:nvSpPr>
          <p:cNvPr id="15" name="Содержимое 14"/>
          <p:cNvSpPr>
            <a:spLocks noGrp="1"/>
          </p:cNvSpPr>
          <p:nvPr>
            <p:ph sz="half" idx="1"/>
          </p:nvPr>
        </p:nvSpPr>
        <p:spPr>
          <a:xfrm>
            <a:off x="0" y="1142984"/>
            <a:ext cx="5214942" cy="550072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Целью упражнений правополушарного рисования является не просто обучение навыкам рисования. Это возможность открыть источник творческих способностей и приобрести чувство вдохновения. Режим творческого полета открывается у детей с хорошо развитым правым полушарием и этому способствует методика и техника правополушарного рисования.</a:t>
            </a:r>
          </a:p>
        </p:txBody>
      </p:sp>
      <p:pic>
        <p:nvPicPr>
          <p:cNvPr id="1028" name="Picture 4" descr="https://avatanplus.com/files/resources/original/5905e1c3e44c115bbef9e55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1432" y="7858156"/>
            <a:ext cx="3610765" cy="2256728"/>
          </a:xfrm>
          <a:prstGeom prst="rect">
            <a:avLst/>
          </a:prstGeom>
          <a:noFill/>
        </p:spPr>
      </p:pic>
      <p:pic>
        <p:nvPicPr>
          <p:cNvPr id="28674" name="Picture 2" descr="C:\Users\Андрей\Desktop\фото правополушарное рисование)\IMG_20211018_0749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0" y="1691481"/>
            <a:ext cx="3257550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vatanplus.com/files/resources/original/5905e1c3e44c115bbef9e55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Правополушарное рисование</a:t>
            </a:r>
            <a:endParaRPr lang="ru-RU" dirty="0"/>
          </a:p>
        </p:txBody>
      </p:sp>
      <p:sp>
        <p:nvSpPr>
          <p:cNvPr id="15" name="Содержимое 14"/>
          <p:cNvSpPr>
            <a:spLocks noGrp="1"/>
          </p:cNvSpPr>
          <p:nvPr>
            <p:ph sz="half" idx="1"/>
          </p:nvPr>
        </p:nvSpPr>
        <p:spPr>
          <a:xfrm>
            <a:off x="457200" y="1142984"/>
            <a:ext cx="4757742" cy="550072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Самое главное правило данной техники — нет никаких правил. Логику и обдумывание будущей работы следует исключить. Рисуйте любыми кисточками и красками, можно использовать руки, начинайте с любого элемента и выходите за пределы холста — не думайте о процессе, наслаждайтесь им!</a:t>
            </a:r>
          </a:p>
        </p:txBody>
      </p:sp>
      <p:pic>
        <p:nvPicPr>
          <p:cNvPr id="1028" name="Picture 4" descr="https://avatanplus.com/files/resources/original/5905e1c3e44c115bbef9e55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1432" y="7858156"/>
            <a:ext cx="3610765" cy="2256728"/>
          </a:xfrm>
          <a:prstGeom prst="rect">
            <a:avLst/>
          </a:prstGeom>
          <a:noFill/>
        </p:spPr>
      </p:pic>
      <p:pic>
        <p:nvPicPr>
          <p:cNvPr id="31746" name="Picture 2" descr="C:\Users\Андрей\Desktop\фото правополушарное рисование)\IMG_20220225_1028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8852" y="1214438"/>
            <a:ext cx="4018359" cy="5357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vatanplus.com/files/resources/original/5905e1c3e44c115bbef9e55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Правополушарное рисование</a:t>
            </a:r>
            <a:endParaRPr lang="ru-RU" dirty="0"/>
          </a:p>
        </p:txBody>
      </p:sp>
      <p:sp>
        <p:nvSpPr>
          <p:cNvPr id="15" name="Содержимое 14"/>
          <p:cNvSpPr>
            <a:spLocks noGrp="1"/>
          </p:cNvSpPr>
          <p:nvPr>
            <p:ph sz="half" idx="1"/>
          </p:nvPr>
        </p:nvSpPr>
        <p:spPr>
          <a:xfrm>
            <a:off x="0" y="1142984"/>
            <a:ext cx="5214942" cy="550072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правополушарное рисование применяют как восстанавливающую </a:t>
            </a:r>
            <a:r>
              <a:rPr lang="ru-RU" dirty="0" smtClean="0"/>
              <a:t>процедуру. </a:t>
            </a:r>
            <a:r>
              <a:rPr lang="ru-RU" dirty="0"/>
              <a:t>Положительный эффект наблюдается благодаря тому, что во время занятий интуитивной живописью происходит активизация зон головного мозга, которые мало задействованы при обычном ритме жизни. В процессе творческой активности улучшается общее кровоснабжение, работа мозга в целом улучшается, что приводит к образованию новых связей между разными частями мозга</a:t>
            </a:r>
          </a:p>
        </p:txBody>
      </p:sp>
      <p:pic>
        <p:nvPicPr>
          <p:cNvPr id="1028" name="Picture 4" descr="https://avatanplus.com/files/resources/original/5905e1c3e44c115bbef9e55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1432" y="7858156"/>
            <a:ext cx="3610765" cy="2256728"/>
          </a:xfrm>
          <a:prstGeom prst="rect">
            <a:avLst/>
          </a:prstGeom>
          <a:noFill/>
        </p:spPr>
      </p:pic>
      <p:pic>
        <p:nvPicPr>
          <p:cNvPr id="30722" name="Picture 2" descr="C:\Users\Андрей\Desktop\фото правополушарное рисование)\IMG_20220118_1638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88" y="1739107"/>
            <a:ext cx="3186112" cy="42481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vatanplus.com/files/resources/original/5905e1c3e44c115bbef9e55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Правополушарное рисование</a:t>
            </a:r>
            <a:endParaRPr lang="ru-RU" dirty="0"/>
          </a:p>
        </p:txBody>
      </p:sp>
      <p:pic>
        <p:nvPicPr>
          <p:cNvPr id="1028" name="Picture 4" descr="https://avatanplus.com/files/resources/original/5905e1c3e44c115bbef9e55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1432" y="7858156"/>
            <a:ext cx="3610765" cy="2256728"/>
          </a:xfrm>
          <a:prstGeom prst="rect">
            <a:avLst/>
          </a:prstGeom>
          <a:noFill/>
        </p:spPr>
      </p:pic>
      <p:pic>
        <p:nvPicPr>
          <p:cNvPr id="2050" name="Picture 2" descr="F:\правополушарное рисование\IMG_20220422_14325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736"/>
            <a:ext cx="2017177" cy="1512883"/>
          </a:xfrm>
          <a:prstGeom prst="rect">
            <a:avLst/>
          </a:prstGeom>
          <a:noFill/>
        </p:spPr>
      </p:pic>
      <p:pic>
        <p:nvPicPr>
          <p:cNvPr id="2051" name="Picture 3" descr="F:\правополушарное рисование\IMG_20220422_1431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76220" y="2881311"/>
            <a:ext cx="1571618" cy="2095491"/>
          </a:xfrm>
          <a:prstGeom prst="rect">
            <a:avLst/>
          </a:prstGeom>
          <a:noFill/>
        </p:spPr>
      </p:pic>
      <p:pic>
        <p:nvPicPr>
          <p:cNvPr id="2052" name="Picture 4" descr="F:\правополушарное рисование\IMG_20220422_143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285752" y="4572008"/>
            <a:ext cx="1714512" cy="2286016"/>
          </a:xfrm>
          <a:prstGeom prst="rect">
            <a:avLst/>
          </a:prstGeom>
          <a:noFill/>
        </p:spPr>
      </p:pic>
      <p:pic>
        <p:nvPicPr>
          <p:cNvPr id="2053" name="Picture 5" descr="F:\правополушарное рисование\IMG_20220422_1429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1500174"/>
            <a:ext cx="2071702" cy="1553777"/>
          </a:xfrm>
          <a:prstGeom prst="rect">
            <a:avLst/>
          </a:prstGeom>
          <a:noFill/>
        </p:spPr>
      </p:pic>
      <p:pic>
        <p:nvPicPr>
          <p:cNvPr id="2054" name="Picture 6" descr="F:\правополушарное рисование\IMG_20220422_1428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60" y="3143248"/>
            <a:ext cx="2190733" cy="1643050"/>
          </a:xfrm>
          <a:prstGeom prst="rect">
            <a:avLst/>
          </a:prstGeom>
          <a:noFill/>
        </p:spPr>
      </p:pic>
      <p:pic>
        <p:nvPicPr>
          <p:cNvPr id="2055" name="Picture 7" descr="F:\правополушарное рисование\IMG_20220422_14284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28860" y="4857760"/>
            <a:ext cx="2286016" cy="1714512"/>
          </a:xfrm>
          <a:prstGeom prst="rect">
            <a:avLst/>
          </a:prstGeom>
          <a:noFill/>
        </p:spPr>
      </p:pic>
      <p:pic>
        <p:nvPicPr>
          <p:cNvPr id="2056" name="Picture 8" descr="F:\правополушарное рисование\IMG_20220422_14283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4955976" y="1259074"/>
            <a:ext cx="1446602" cy="1928802"/>
          </a:xfrm>
          <a:prstGeom prst="rect">
            <a:avLst/>
          </a:prstGeom>
          <a:noFill/>
        </p:spPr>
      </p:pic>
      <p:pic>
        <p:nvPicPr>
          <p:cNvPr id="2057" name="Picture 9" descr="F:\правополушарное рисование\IMG_20220422_142823.jpg"/>
          <p:cNvPicPr>
            <a:picLocks noChangeAspect="1" noChangeArrowheads="1"/>
          </p:cNvPicPr>
          <p:nvPr/>
        </p:nvPicPr>
        <p:blipFill>
          <a:blip r:embed="rId11" cstate="print"/>
          <a:srcRect l="9374" t="6250"/>
          <a:stretch>
            <a:fillRect/>
          </a:stretch>
        </p:blipFill>
        <p:spPr bwMode="auto">
          <a:xfrm>
            <a:off x="4714876" y="3214686"/>
            <a:ext cx="1857388" cy="1441061"/>
          </a:xfrm>
          <a:prstGeom prst="rect">
            <a:avLst/>
          </a:prstGeom>
          <a:noFill/>
        </p:spPr>
      </p:pic>
      <p:pic>
        <p:nvPicPr>
          <p:cNvPr id="2058" name="Picture 10" descr="F:\правополушарное рисование\IMG_20220422_14280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6200000">
            <a:off x="5036344" y="4750606"/>
            <a:ext cx="1500180" cy="2000239"/>
          </a:xfrm>
          <a:prstGeom prst="rect">
            <a:avLst/>
          </a:prstGeom>
          <a:noFill/>
        </p:spPr>
      </p:pic>
      <p:pic>
        <p:nvPicPr>
          <p:cNvPr id="2059" name="Picture 11" descr="F:\правополушарное рисование\IMG_20220422_142744.jpg"/>
          <p:cNvPicPr>
            <a:picLocks noChangeAspect="1" noChangeArrowheads="1"/>
          </p:cNvPicPr>
          <p:nvPr/>
        </p:nvPicPr>
        <p:blipFill>
          <a:blip r:embed="rId13" cstate="print"/>
          <a:srcRect b="7999"/>
          <a:stretch>
            <a:fillRect/>
          </a:stretch>
        </p:blipFill>
        <p:spPr bwMode="auto">
          <a:xfrm>
            <a:off x="6762765" y="1357298"/>
            <a:ext cx="2277703" cy="1571636"/>
          </a:xfrm>
          <a:prstGeom prst="rect">
            <a:avLst/>
          </a:prstGeom>
          <a:noFill/>
        </p:spPr>
      </p:pic>
      <p:pic>
        <p:nvPicPr>
          <p:cNvPr id="2060" name="Picture 12" descr="F:\правополушарное рисование\IMG_20220422_14270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8016" y="3214686"/>
            <a:ext cx="1928794" cy="1446596"/>
          </a:xfrm>
          <a:prstGeom prst="rect">
            <a:avLst/>
          </a:prstGeom>
          <a:noFill/>
        </p:spPr>
      </p:pic>
      <p:pic>
        <p:nvPicPr>
          <p:cNvPr id="2061" name="Picture 13" descr="F:\правополушарное рисование\IMG_20220422_141907.jpg"/>
          <p:cNvPicPr>
            <a:picLocks noChangeAspect="1" noChangeArrowheads="1"/>
          </p:cNvPicPr>
          <p:nvPr/>
        </p:nvPicPr>
        <p:blipFill>
          <a:blip r:embed="rId15" cstate="print"/>
          <a:srcRect t="4981" r="2299"/>
          <a:stretch>
            <a:fillRect/>
          </a:stretch>
        </p:blipFill>
        <p:spPr bwMode="auto">
          <a:xfrm>
            <a:off x="6989370" y="4857760"/>
            <a:ext cx="2154630" cy="1571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299" r="1299"/>
          <a:stretch>
            <a:fillRect/>
          </a:stretch>
        </p:blipFill>
        <p:spPr bwMode="auto">
          <a:xfrm>
            <a:off x="1763688" y="1124744"/>
            <a:ext cx="5472608" cy="5472608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10" name="Заголовок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«Мы разные – и в этом наше богатство, мы вместе – и в этом наша сила»</a:t>
            </a:r>
          </a:p>
          <a:p>
            <a:pPr algn="ctr"/>
            <a:endParaRPr lang="ru-RU" b="1" dirty="0" smtClean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NS\Desktop\Для сайта\Группы\IMG_20200602_130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6632"/>
            <a:ext cx="7920880" cy="5940660"/>
          </a:xfrm>
          <a:prstGeom prst="rect">
            <a:avLst/>
          </a:prstGeom>
          <a:noFill/>
          <a:ln w="28575">
            <a:solidFill>
              <a:srgbClr val="0033CC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043608" y="5934670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67544" y="6334780"/>
            <a:ext cx="32827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Игровой набор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Дары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Фребеля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DNS\Desktop\Конкурс Инклюзия\44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933056"/>
            <a:ext cx="3635896" cy="2565379"/>
          </a:xfrm>
          <a:prstGeom prst="rect">
            <a:avLst/>
          </a:prstGeom>
          <a:noFill/>
          <a:ln w="28575">
            <a:solidFill>
              <a:srgbClr val="0033CC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8604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33CC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Внедрение парциальной модульной образовательной программы 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дошкольного образования </a:t>
            </a:r>
            <a:r>
              <a:rPr lang="ru-RU" b="1" dirty="0" smtClean="0">
                <a:solidFill>
                  <a:srgbClr val="0033CC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 </a:t>
            </a:r>
            <a:r>
              <a:rPr lang="ru-RU" b="1" dirty="0" err="1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Фрёбеля</a:t>
            </a:r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робота</a:t>
            </a:r>
            <a:r>
              <a:rPr lang="ru-RU" b="1" dirty="0" smtClean="0">
                <a:solidFill>
                  <a:srgbClr val="0033CC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endParaRPr lang="ru-RU" b="1" dirty="0" smtClean="0">
              <a:solidFill>
                <a:srgbClr val="0033C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ОВЗ\IMG_20210914_092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3870939" cy="2903204"/>
          </a:xfrm>
          <a:prstGeom prst="rect">
            <a:avLst/>
          </a:prstGeom>
          <a:noFill/>
          <a:ln w="28575">
            <a:solidFill>
              <a:srgbClr val="0033CC"/>
            </a:solidFill>
          </a:ln>
        </p:spPr>
      </p:pic>
      <p:pic>
        <p:nvPicPr>
          <p:cNvPr id="8195" name="Picture 3" descr="D:\ОВЗ\IMG_20210914_0931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933056"/>
            <a:ext cx="3456385" cy="2592288"/>
          </a:xfrm>
          <a:prstGeom prst="rect">
            <a:avLst/>
          </a:prstGeom>
          <a:noFill/>
          <a:ln w="28575">
            <a:solidFill>
              <a:srgbClr val="0033CC"/>
            </a:solidFill>
          </a:ln>
        </p:spPr>
      </p:pic>
      <p:pic>
        <p:nvPicPr>
          <p:cNvPr id="8196" name="Picture 4" descr="D:\ОВЗ\IMG_20210914_095501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908720"/>
            <a:ext cx="3882432" cy="2911824"/>
          </a:xfrm>
          <a:prstGeom prst="rect">
            <a:avLst/>
          </a:prstGeom>
          <a:noFill/>
          <a:ln w="28575"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</a:rPr>
              <a:t>Игровой набор «Дары </a:t>
            </a:r>
            <a:r>
              <a:rPr lang="ru-RU" sz="3600" b="1" dirty="0" err="1" smtClean="0">
                <a:solidFill>
                  <a:srgbClr val="0033CC"/>
                </a:solidFill>
              </a:rPr>
              <a:t>Фребеля</a:t>
            </a:r>
            <a:r>
              <a:rPr lang="ru-RU" sz="3600" b="1" dirty="0" smtClean="0">
                <a:solidFill>
                  <a:srgbClr val="0033CC"/>
                </a:solidFill>
              </a:rPr>
              <a:t>»</a:t>
            </a:r>
            <a:endParaRPr lang="ru-RU" sz="3600" b="1" dirty="0">
              <a:solidFill>
                <a:srgbClr val="0033CC"/>
              </a:solidFill>
            </a:endParaRPr>
          </a:p>
        </p:txBody>
      </p:sp>
      <p:pic>
        <p:nvPicPr>
          <p:cNvPr id="4" name="Picture 2" descr="C:\Users\DNS\Desktop\Конкурс Инклюзия\44-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908720"/>
            <a:ext cx="5084241" cy="33861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4365104"/>
            <a:ext cx="84969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дары </a:t>
            </a:r>
            <a:r>
              <a:rPr lang="ru-RU" dirty="0" err="1" smtClean="0"/>
              <a:t>Фребеля</a:t>
            </a:r>
            <a:r>
              <a:rPr lang="ru-RU" dirty="0" smtClean="0"/>
              <a:t> входят разные по форме, величине и цвету предметы, в настоящее время «Дары </a:t>
            </a:r>
            <a:r>
              <a:rPr lang="ru-RU" dirty="0" err="1" smtClean="0"/>
              <a:t>Фрёбеля</a:t>
            </a:r>
            <a:r>
              <a:rPr lang="ru-RU" dirty="0" smtClean="0"/>
              <a:t>» представляют собой игровой набор из 14 модулей. «Дары», по идее автора,  являются символическими элементами Вселенной, составленные из основных геометрических форм: шара, куба, цилиндра. Этот дидактический материал дополняет обычные игры ребенка, обладая большим  развивающим потенциалом.  Использование Игрового набора «Дары </a:t>
            </a:r>
            <a:r>
              <a:rPr lang="ru-RU" dirty="0" err="1" smtClean="0"/>
              <a:t>Фребеля</a:t>
            </a:r>
            <a:r>
              <a:rPr lang="ru-RU" dirty="0" smtClean="0"/>
              <a:t>» позволяют создать условия,  игровые и проблемные ситуации для развития у детей познавательной, речевой, игровой, двигательной и творческой активности.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741987"/>
          </a:xfrm>
        </p:spPr>
        <p:txBody>
          <a:bodyPr/>
          <a:lstStyle/>
          <a:p>
            <a:pPr algn="ctr"/>
            <a:r>
              <a:rPr lang="ru-RU" dirty="0" smtClean="0"/>
              <a:t>развитие </a:t>
            </a:r>
            <a:r>
              <a:rPr lang="ru-RU" dirty="0"/>
              <a:t>социальных и коммуникативных умений, сенсорного развития, </a:t>
            </a:r>
            <a:r>
              <a:rPr lang="ru-RU" dirty="0" smtClean="0"/>
              <a:t>развитие </a:t>
            </a:r>
            <a:r>
              <a:rPr lang="ru-RU" dirty="0"/>
              <a:t>мелкой моторики, </a:t>
            </a:r>
            <a:r>
              <a:rPr lang="ru-RU" dirty="0" smtClean="0"/>
              <a:t>развитие </a:t>
            </a:r>
            <a:r>
              <a:rPr lang="ru-RU" dirty="0"/>
              <a:t>познавательно-исследовательской и продуктивной (конструктивной) деятельности, </a:t>
            </a:r>
            <a:r>
              <a:rPr lang="ru-RU" dirty="0" smtClean="0"/>
              <a:t>формирование </a:t>
            </a:r>
            <a:r>
              <a:rPr lang="ru-RU" dirty="0"/>
              <a:t>элементарных математических представлений, </a:t>
            </a:r>
            <a:r>
              <a:rPr lang="ru-RU" dirty="0" smtClean="0"/>
              <a:t>развитие </a:t>
            </a:r>
            <a:r>
              <a:rPr lang="ru-RU" dirty="0"/>
              <a:t>логических способностей.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Цель</a:t>
            </a:r>
            <a:endParaRPr lang="ru-RU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6995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942428" cy="568863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300" dirty="0" smtClean="0"/>
              <a:t>1.  Знакомить </a:t>
            </a:r>
            <a:r>
              <a:rPr lang="ru-RU" sz="2300" dirty="0"/>
              <a:t>детей с сенсорными эталонами, их практическим использованием в конструктивной </a:t>
            </a:r>
            <a:r>
              <a:rPr lang="ru-RU" sz="2300" dirty="0" smtClean="0"/>
              <a:t>деятельности;</a:t>
            </a:r>
          </a:p>
          <a:p>
            <a:pPr>
              <a:buNone/>
            </a:pPr>
            <a:r>
              <a:rPr lang="ru-RU" sz="2300" dirty="0" smtClean="0"/>
              <a:t>2. Развивать </a:t>
            </a:r>
            <a:r>
              <a:rPr lang="ru-RU" sz="2300" dirty="0"/>
              <a:t>мыслительные умения: сравнивать, анализировать, классифицировать, обобщать, основываясь на практическом опыте</a:t>
            </a:r>
            <a:r>
              <a:rPr lang="ru-RU" sz="2300" dirty="0" smtClean="0"/>
              <a:t>;</a:t>
            </a:r>
          </a:p>
          <a:p>
            <a:pPr>
              <a:buNone/>
            </a:pPr>
            <a:r>
              <a:rPr lang="ru-RU" sz="2300" dirty="0" smtClean="0"/>
              <a:t>3. Развивать </a:t>
            </a:r>
            <a:r>
              <a:rPr lang="ru-RU" sz="2300" dirty="0"/>
              <a:t>физические качества детей</a:t>
            </a:r>
            <a:r>
              <a:rPr lang="ru-RU" sz="2300" dirty="0" smtClean="0"/>
              <a:t>;</a:t>
            </a:r>
            <a:endParaRPr lang="ru-RU" sz="2300" dirty="0"/>
          </a:p>
          <a:p>
            <a:pPr>
              <a:buNone/>
            </a:pPr>
            <a:r>
              <a:rPr lang="ru-RU" sz="2300" dirty="0" smtClean="0"/>
              <a:t>4. </a:t>
            </a:r>
            <a:r>
              <a:rPr lang="ru-RU" sz="2300" dirty="0"/>
              <a:t>Р</a:t>
            </a:r>
            <a:r>
              <a:rPr lang="ru-RU" sz="2300" dirty="0" smtClean="0"/>
              <a:t>азвивать </a:t>
            </a:r>
            <a:r>
              <a:rPr lang="ru-RU" sz="2300" dirty="0"/>
              <a:t>творческое воображение детей</a:t>
            </a:r>
            <a:r>
              <a:rPr lang="ru-RU" sz="2300" dirty="0" smtClean="0"/>
              <a:t>;</a:t>
            </a:r>
            <a:endParaRPr lang="ru-RU" sz="2300" dirty="0"/>
          </a:p>
          <a:p>
            <a:pPr>
              <a:buNone/>
            </a:pPr>
            <a:r>
              <a:rPr lang="ru-RU" sz="2300" dirty="0" smtClean="0"/>
              <a:t>5. Развивать </a:t>
            </a:r>
            <a:r>
              <a:rPr lang="ru-RU" sz="2300" dirty="0"/>
              <a:t>навыки игрового взаимодействия со взрослыми и сверстками с использованием игрового набора «Дары Фребеля</a:t>
            </a:r>
            <a:r>
              <a:rPr lang="ru-RU" sz="2300" dirty="0" smtClean="0"/>
              <a:t>»;</a:t>
            </a:r>
            <a:endParaRPr lang="ru-RU" sz="2300" dirty="0"/>
          </a:p>
          <a:p>
            <a:pPr>
              <a:buNone/>
            </a:pPr>
            <a:r>
              <a:rPr lang="ru-RU" sz="2300" dirty="0" smtClean="0"/>
              <a:t>6. Способствовать </a:t>
            </a:r>
            <a:r>
              <a:rPr lang="ru-RU" sz="2300" dirty="0"/>
              <a:t>организации самостоятельной игровой деятельности детей с использованием «Даров Фребеля</a:t>
            </a:r>
            <a:r>
              <a:rPr lang="ru-RU" sz="2300" dirty="0" smtClean="0"/>
              <a:t>».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Задачи</a:t>
            </a:r>
            <a:endParaRPr lang="ru-RU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9240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Слайд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3429000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Слайд6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572000" cy="3429000"/>
          </a:xfrm>
        </p:spPr>
      </p:pic>
      <p:pic>
        <p:nvPicPr>
          <p:cNvPr id="11" name="Рисунок 10" descr="Слайд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12" name="Рисунок 11" descr="Слайд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Слайд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3429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Слайд1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0" y="3429001"/>
            <a:ext cx="4572000" cy="3429000"/>
          </a:xfrm>
        </p:spPr>
      </p:pic>
      <p:pic>
        <p:nvPicPr>
          <p:cNvPr id="9" name="Рисунок 8" descr="Слайд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1" y="0"/>
            <a:ext cx="4572000" cy="3429000"/>
          </a:xfrm>
          <a:prstGeom prst="rect">
            <a:avLst/>
          </a:prstGeom>
        </p:spPr>
      </p:pic>
      <p:pic>
        <p:nvPicPr>
          <p:cNvPr id="10" name="Рисунок 9" descr="Слайд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1999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Слайд1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572000" cy="3429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Слайд1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-1" y="3429000"/>
            <a:ext cx="4572001" cy="3429001"/>
          </a:xfrm>
        </p:spPr>
      </p:pic>
      <p:pic>
        <p:nvPicPr>
          <p:cNvPr id="9" name="Рисунок 8" descr="Слайд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10" name="Рисунок 9" descr="Слайд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2765</TotalTime>
  <Words>1158</Words>
  <Application>Microsoft Office PowerPoint</Application>
  <PresentationFormat>Экран (4:3)</PresentationFormat>
  <Paragraphs>79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Развивающая предметно-пространственная среда по реализации программы «От Фребеля до робота:  растим будущих инженеров» </vt:lpstr>
      <vt:lpstr>Слайд 3</vt:lpstr>
      <vt:lpstr>Игровой набор «Дары Фребеля»</vt:lpstr>
      <vt:lpstr>Цель</vt:lpstr>
      <vt:lpstr>Задачи</vt:lpstr>
      <vt:lpstr>Слайд 7</vt:lpstr>
      <vt:lpstr>Слайд 8</vt:lpstr>
      <vt:lpstr>Слайд 9</vt:lpstr>
      <vt:lpstr>Слайд 10</vt:lpstr>
      <vt:lpstr>Использованием набора «Дары Фрёбеля» способствуют решению разнообразных задач по направлению всех  Образовательных областей. </vt:lpstr>
      <vt:lpstr>Образовательная область  «Речевое развитие»</vt:lpstr>
      <vt:lpstr>Образовательная область: «Художественно – эстетическое развитие»</vt:lpstr>
      <vt:lpstr>Образовательная область: «Социально-коммуникативное развитие»</vt:lpstr>
      <vt:lpstr>Образовательная область: «Физическое развитие»</vt:lpstr>
      <vt:lpstr>Слайд 16</vt:lpstr>
      <vt:lpstr>Использование учителем –дефектологом Даров «Кубики и призмы», «Цветные фигуры», «Фишки» «Мозаика, шнуровка»</vt:lpstr>
      <vt:lpstr>Слайд 18</vt:lpstr>
      <vt:lpstr>Слайд 19</vt:lpstr>
      <vt:lpstr>Слайд 20</vt:lpstr>
      <vt:lpstr>Слайд 21</vt:lpstr>
      <vt:lpstr>Правополушарное рисование</vt:lpstr>
      <vt:lpstr>Правополушарное рисование</vt:lpstr>
      <vt:lpstr>Правополушарное рисование</vt:lpstr>
      <vt:lpstr>Правополушарное рисование</vt:lpstr>
      <vt:lpstr>«Мы разные – и в этом наше богатство, мы вместе – и в этом наша сила» 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DNS</dc:creator>
  <cp:lastModifiedBy>Пользователь Windows</cp:lastModifiedBy>
  <cp:revision>17</cp:revision>
  <dcterms:created xsi:type="dcterms:W3CDTF">2021-09-19T13:13:50Z</dcterms:created>
  <dcterms:modified xsi:type="dcterms:W3CDTF">2022-08-29T12:13:33Z</dcterms:modified>
</cp:coreProperties>
</file>