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8"/>
  </p:notesMasterIdLst>
  <p:sldIdLst>
    <p:sldId id="256" r:id="rId2"/>
    <p:sldId id="257" r:id="rId3"/>
    <p:sldId id="258" r:id="rId4"/>
    <p:sldId id="259" r:id="rId5"/>
    <p:sldId id="260" r:id="rId6"/>
    <p:sldId id="261" r:id="rId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50" d="100"/>
          <a:sy n="50" d="100"/>
        </p:scale>
        <p:origin x="-1752" y="-64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DCF5994-7331-4247-A391-372F4694F41C}" type="datetimeFigureOut">
              <a:rPr lang="ru-RU" smtClean="0"/>
              <a:t>23.04.2022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21FBBA0-BECE-4C6F-BA7C-33119A9001D6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1FBBA0-BECE-4C6F-BA7C-33119A9001D6}" type="slidenum">
              <a:rPr lang="ru-RU" smtClean="0"/>
              <a:t>2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091249-0BA5-43D7-A537-0E30EA8D0319}" type="datetimeFigureOut">
              <a:rPr lang="ru-RU" smtClean="0"/>
              <a:t>23.04.2022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1E67F8-7E4F-42D4-A159-F6C233E32DD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091249-0BA5-43D7-A537-0E30EA8D0319}" type="datetimeFigureOut">
              <a:rPr lang="ru-RU" smtClean="0"/>
              <a:t>23.04.2022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1E67F8-7E4F-42D4-A159-F6C233E32DD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091249-0BA5-43D7-A537-0E30EA8D0319}" type="datetimeFigureOut">
              <a:rPr lang="ru-RU" smtClean="0"/>
              <a:t>23.04.2022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1E67F8-7E4F-42D4-A159-F6C233E32DD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091249-0BA5-43D7-A537-0E30EA8D0319}" type="datetimeFigureOut">
              <a:rPr lang="ru-RU" smtClean="0"/>
              <a:t>23.04.2022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1E67F8-7E4F-42D4-A159-F6C233E32DD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091249-0BA5-43D7-A537-0E30EA8D0319}" type="datetimeFigureOut">
              <a:rPr lang="ru-RU" smtClean="0"/>
              <a:t>23.04.2022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1E67F8-7E4F-42D4-A159-F6C233E32DD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091249-0BA5-43D7-A537-0E30EA8D0319}" type="datetimeFigureOut">
              <a:rPr lang="ru-RU" smtClean="0"/>
              <a:t>23.04.2022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1E67F8-7E4F-42D4-A159-F6C233E32DD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091249-0BA5-43D7-A537-0E30EA8D0319}" type="datetimeFigureOut">
              <a:rPr lang="ru-RU" smtClean="0"/>
              <a:t>23.04.2022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1E67F8-7E4F-42D4-A159-F6C233E32DD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091249-0BA5-43D7-A537-0E30EA8D0319}" type="datetimeFigureOut">
              <a:rPr lang="ru-RU" smtClean="0"/>
              <a:t>23.04.2022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1E67F8-7E4F-42D4-A159-F6C233E32DD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091249-0BA5-43D7-A537-0E30EA8D0319}" type="datetimeFigureOut">
              <a:rPr lang="ru-RU" smtClean="0"/>
              <a:t>23.04.2022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1E67F8-7E4F-42D4-A159-F6C233E32DD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091249-0BA5-43D7-A537-0E30EA8D0319}" type="datetimeFigureOut">
              <a:rPr lang="ru-RU" smtClean="0"/>
              <a:t>23.04.2022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1E67F8-7E4F-42D4-A159-F6C233E32DD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091249-0BA5-43D7-A537-0E30EA8D0319}" type="datetimeFigureOut">
              <a:rPr lang="ru-RU" smtClean="0"/>
              <a:t>23.04.2022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1E67F8-7E4F-42D4-A159-F6C233E32DD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091249-0BA5-43D7-A537-0E30EA8D0319}" type="datetimeFigureOut">
              <a:rPr lang="ru-RU" smtClean="0"/>
              <a:t>23.04.2022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41E67F8-7E4F-42D4-A159-F6C233E32DDD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Симпатичные Домашние Животные Фон — стоковая векторная графика и другие  изображения на тему Без людей - iStock"/>
          <p:cNvPicPr>
            <a:picLocks noChangeAspect="1" noChangeArrowheads="1"/>
          </p:cNvPicPr>
          <p:nvPr/>
        </p:nvPicPr>
        <p:blipFill>
          <a:blip r:embed="rId2" cstate="print">
            <a:lum contrast="10000"/>
          </a:blip>
          <a:srcRect/>
          <a:stretch>
            <a:fillRect/>
          </a:stretch>
        </p:blipFill>
        <p:spPr bwMode="auto">
          <a:xfrm>
            <a:off x="-1" y="0"/>
            <a:ext cx="9144001" cy="6858000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755576" y="2492896"/>
            <a:ext cx="7920880" cy="193899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6000" b="1" cap="none" spc="0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Домашние</a:t>
            </a:r>
          </a:p>
          <a:p>
            <a:pPr algn="ctr"/>
            <a:r>
              <a:rPr lang="ru-RU" sz="6000" b="1" cap="none" spc="0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 животные</a:t>
            </a:r>
            <a:endParaRPr lang="ru-RU" sz="6000" b="1" cap="none" spc="0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0" descr="https://xn--80apdnqhbo.xn--p1ai/wa-data/public/shop/products/26/07/30726/images/50274/50274.750x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652120" y="1196752"/>
            <a:ext cx="2995533" cy="3744416"/>
          </a:xfrm>
          <a:prstGeom prst="rect">
            <a:avLst/>
          </a:prstGeom>
          <a:noFill/>
        </p:spPr>
      </p:pic>
      <p:pic>
        <p:nvPicPr>
          <p:cNvPr id="4100" name="Picture 4" descr="Шаблон для презентаций &quot;Домашние животные&quot;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51520" y="1124744"/>
            <a:ext cx="5472608" cy="5616624"/>
          </a:xfrm>
        </p:spPr>
        <p:txBody>
          <a:bodyPr>
            <a:normAutofit/>
          </a:bodyPr>
          <a:lstStyle/>
          <a:p>
            <a:pPr marL="0" indent="0">
              <a:spcBef>
                <a:spcPts val="0"/>
              </a:spcBef>
            </a:pPr>
            <a:r>
              <a:rPr lang="ru-RU" sz="2000" dirty="0" smtClean="0"/>
              <a:t>   Развитие </a:t>
            </a:r>
            <a:r>
              <a:rPr lang="ru-RU" sz="2000" dirty="0"/>
              <a:t>интеллекта собак сопоставимо с умственными способностями двухлетних малышей. Псы могут запомнить около 250 команд, выраженных жестами и словами, считать до 5 и решать </a:t>
            </a:r>
            <a:r>
              <a:rPr lang="ru-RU" sz="2000" dirty="0" smtClean="0"/>
              <a:t>элементарные математические задачи.</a:t>
            </a:r>
          </a:p>
          <a:p>
            <a:pPr marL="0" indent="0">
              <a:spcBef>
                <a:spcPts val="0"/>
              </a:spcBef>
              <a:buNone/>
            </a:pPr>
            <a:endParaRPr lang="ru-RU" sz="2000" dirty="0" smtClean="0"/>
          </a:p>
          <a:p>
            <a:pPr marL="0" indent="0">
              <a:spcBef>
                <a:spcPts val="0"/>
              </a:spcBef>
            </a:pPr>
            <a:r>
              <a:rPr lang="ru-RU" sz="2000" dirty="0" smtClean="0"/>
              <a:t>   Нос </a:t>
            </a:r>
            <a:r>
              <a:rPr lang="ru-RU" sz="2000" dirty="0"/>
              <a:t>собаки должен быть влажным, чтобы она могла улавливать направление запаха</a:t>
            </a:r>
            <a:r>
              <a:rPr lang="ru-RU" sz="2000" dirty="0" smtClean="0"/>
              <a:t>.</a:t>
            </a:r>
          </a:p>
          <a:p>
            <a:pPr marL="0" indent="0">
              <a:spcBef>
                <a:spcPts val="0"/>
              </a:spcBef>
            </a:pPr>
            <a:endParaRPr lang="ru-RU" sz="2000" dirty="0"/>
          </a:p>
          <a:p>
            <a:pPr marL="0" indent="0">
              <a:spcBef>
                <a:spcPts val="0"/>
              </a:spcBef>
            </a:pPr>
            <a:r>
              <a:rPr lang="ru-RU" sz="2000" dirty="0" smtClean="0"/>
              <a:t>   Собаки </a:t>
            </a:r>
            <a:r>
              <a:rPr lang="ru-RU" sz="2000" dirty="0"/>
              <a:t>– обладатели превосходного нюха. Они чуют запах в 100 000 раз лучше, чем человек</a:t>
            </a:r>
            <a:r>
              <a:rPr lang="ru-RU" sz="2000" dirty="0" smtClean="0"/>
              <a:t>.</a:t>
            </a:r>
          </a:p>
          <a:p>
            <a:pPr marL="0" indent="0">
              <a:spcBef>
                <a:spcPts val="0"/>
              </a:spcBef>
            </a:pPr>
            <a:endParaRPr lang="ru-RU" sz="2000" dirty="0" smtClean="0"/>
          </a:p>
          <a:p>
            <a:pPr marL="0" indent="0">
              <a:spcBef>
                <a:spcPts val="0"/>
              </a:spcBef>
              <a:buNone/>
            </a:pPr>
            <a:endParaRPr lang="ru-RU" sz="2000" dirty="0"/>
          </a:p>
          <a:p>
            <a:pPr marL="0" indent="0">
              <a:spcBef>
                <a:spcPts val="0"/>
              </a:spcBef>
              <a:buNone/>
            </a:pPr>
            <a:endParaRPr lang="ru-RU" dirty="0"/>
          </a:p>
          <a:p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3491880" y="260648"/>
            <a:ext cx="230947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Собака</a:t>
            </a:r>
            <a:endParaRPr lang="ru-RU" sz="5400" b="1" cap="none" spc="0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251520" y="1124744"/>
            <a:ext cx="4968552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buFont typeface="Arial" pitchFamily="34" charset="0"/>
              <a:buChar char="•"/>
            </a:pPr>
            <a:r>
              <a:rPr lang="ru-RU" sz="2000" dirty="0" smtClean="0"/>
              <a:t> С  собакам нельзя давать шоколад, так как он поражает их сердце и центральную нервную систему.</a:t>
            </a:r>
          </a:p>
          <a:p>
            <a:pPr fontAlgn="base">
              <a:buFont typeface="Arial" pitchFamily="34" charset="0"/>
              <a:buChar char="•"/>
            </a:pPr>
            <a:endParaRPr lang="ru-RU" sz="2000" dirty="0" smtClean="0"/>
          </a:p>
          <a:p>
            <a:pPr marL="268288" indent="-268288" fontAlgn="base">
              <a:buFont typeface="Arial" pitchFamily="34" charset="0"/>
              <a:buChar char="•"/>
            </a:pPr>
            <a:r>
              <a:rPr lang="ru-RU" sz="2000" dirty="0" smtClean="0"/>
              <a:t>Собаки не различают цвета.</a:t>
            </a:r>
          </a:p>
          <a:p>
            <a:pPr marL="268288" indent="-268288" fontAlgn="base">
              <a:buFont typeface="Arial" pitchFamily="34" charset="0"/>
              <a:buChar char="•"/>
            </a:pPr>
            <a:endParaRPr lang="ru-RU" sz="2000" dirty="0" smtClean="0"/>
          </a:p>
          <a:p>
            <a:pPr fontAlgn="base">
              <a:buFont typeface="Arial" pitchFamily="34" charset="0"/>
              <a:buChar char="•"/>
            </a:pPr>
            <a:r>
              <a:rPr lang="ru-RU" sz="2000" dirty="0" smtClean="0"/>
              <a:t>   Собаки – единственные животные, способные распознавать людские эмоции и сопереживать своим хозяевам.</a:t>
            </a:r>
            <a:endParaRPr lang="ru-RU" sz="2000" dirty="0"/>
          </a:p>
        </p:txBody>
      </p:sp>
      <p:pic>
        <p:nvPicPr>
          <p:cNvPr id="4102" name="Picture 6" descr="https://avatars.mds.yandex.net/get-zen_doc/3930378/pub_61a222808e38fa3949ffefc6_61a222887093e94a1267c64e/scale_1200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724128" y="1124744"/>
            <a:ext cx="2672397" cy="3993619"/>
          </a:xfrm>
          <a:prstGeom prst="rect">
            <a:avLst/>
          </a:prstGeom>
          <a:noFill/>
        </p:spPr>
      </p:pic>
      <p:pic>
        <p:nvPicPr>
          <p:cNvPr id="4108" name="Picture 12" descr="https://w-dog.ru/wallpapers/6/7/531171640134684/sobaki-shhenki-malyshi-trava-luzhajka.jpg"/>
          <p:cNvPicPr>
            <a:picLocks noChangeAspect="1" noChangeArrowheads="1"/>
          </p:cNvPicPr>
          <p:nvPr/>
        </p:nvPicPr>
        <p:blipFill>
          <a:blip r:embed="rId6" cstate="print"/>
          <a:srcRect t="12712" b="13559"/>
          <a:stretch>
            <a:fillRect/>
          </a:stretch>
        </p:blipFill>
        <p:spPr bwMode="auto">
          <a:xfrm>
            <a:off x="467544" y="4149080"/>
            <a:ext cx="4394971" cy="2160240"/>
          </a:xfrm>
          <a:prstGeom prst="rect">
            <a:avLst/>
          </a:prstGeom>
          <a:noFill/>
        </p:spPr>
      </p:pic>
      <p:pic>
        <p:nvPicPr>
          <p:cNvPr id="4110" name="Picture 14" descr="https://demotivation.ru/wp-content/uploads/2020/08/s1200-47.jpg"/>
          <p:cNvPicPr>
            <a:picLocks noChangeAspect="1" noChangeArrowheads="1"/>
          </p:cNvPicPr>
          <p:nvPr/>
        </p:nvPicPr>
        <p:blipFill>
          <a:blip r:embed="rId7" cstate="print"/>
          <a:srcRect t="16993" r="3922"/>
          <a:stretch>
            <a:fillRect/>
          </a:stretch>
        </p:blipFill>
        <p:spPr bwMode="auto">
          <a:xfrm>
            <a:off x="5652120" y="1124744"/>
            <a:ext cx="3024336" cy="391929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2000"/>
                                        <p:tgtEl>
                                          <p:spTgt spid="41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4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4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9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Шаблон для презентаций &quot;Домашние животные&quot;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3576131" y="260648"/>
            <a:ext cx="214097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Кошка</a:t>
            </a:r>
            <a:endParaRPr lang="ru-RU" sz="5400" b="1" cap="none" spc="0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23528" y="1268760"/>
            <a:ext cx="4572000" cy="78175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ru-RU" dirty="0"/>
              <a:t> </a:t>
            </a:r>
            <a:r>
              <a:rPr lang="ru-RU" dirty="0" smtClean="0"/>
              <a:t>  </a:t>
            </a:r>
            <a:r>
              <a:rPr lang="ru-RU" sz="2000" dirty="0" smtClean="0"/>
              <a:t>Всем </a:t>
            </a:r>
            <a:r>
              <a:rPr lang="ru-RU" sz="2000" dirty="0"/>
              <a:t>хорошо известно о том, что коты очень любят спать. Так вот сон кота составляет примерно 15 часов в сутки</a:t>
            </a:r>
            <a:r>
              <a:rPr lang="ru-RU" sz="2000" dirty="0" smtClean="0"/>
              <a:t>.</a:t>
            </a:r>
          </a:p>
          <a:p>
            <a:pPr>
              <a:buFont typeface="Arial" pitchFamily="34" charset="0"/>
              <a:buChar char="•"/>
            </a:pPr>
            <a:endParaRPr lang="ru-RU" sz="2000" dirty="0" smtClean="0"/>
          </a:p>
          <a:p>
            <a:pPr>
              <a:buFont typeface="Arial" pitchFamily="34" charset="0"/>
              <a:buChar char="•"/>
            </a:pPr>
            <a:r>
              <a:rPr lang="ru-RU" sz="2000" dirty="0"/>
              <a:t> </a:t>
            </a:r>
            <a:r>
              <a:rPr lang="ru-RU" sz="2000" dirty="0" smtClean="0"/>
              <a:t>  У </a:t>
            </a:r>
            <a:r>
              <a:rPr lang="ru-RU" sz="2000" dirty="0"/>
              <a:t>кошек на задних лапах по четыре пальца, а на передних — </a:t>
            </a:r>
            <a:r>
              <a:rPr lang="ru-RU" sz="2000" dirty="0" smtClean="0"/>
              <a:t>пять</a:t>
            </a:r>
          </a:p>
          <a:p>
            <a:pPr>
              <a:buFont typeface="Arial" pitchFamily="34" charset="0"/>
              <a:buChar char="•"/>
            </a:pPr>
            <a:endParaRPr lang="ru-RU" sz="2000" dirty="0" smtClean="0"/>
          </a:p>
          <a:p>
            <a:pPr>
              <a:buFont typeface="Arial" pitchFamily="34" charset="0"/>
              <a:buChar char="•"/>
            </a:pPr>
            <a:r>
              <a:rPr lang="ru-RU" sz="2000" dirty="0" smtClean="0"/>
              <a:t>   Кошка </a:t>
            </a:r>
            <a:r>
              <a:rPr lang="ru-RU" sz="2000" dirty="0"/>
              <a:t>ничего не видит прям у себя под носом. По этой причине, она не всегда может сразу найти то, что вы ей дали</a:t>
            </a:r>
            <a:r>
              <a:rPr lang="ru-RU" sz="2000" dirty="0" smtClean="0"/>
              <a:t>.</a:t>
            </a:r>
          </a:p>
          <a:p>
            <a:pPr>
              <a:buFont typeface="Arial" pitchFamily="34" charset="0"/>
              <a:buChar char="•"/>
            </a:pPr>
            <a:endParaRPr lang="ru-RU" sz="2000" dirty="0"/>
          </a:p>
          <a:p>
            <a:pPr>
              <a:buFont typeface="Arial" pitchFamily="34" charset="0"/>
              <a:buChar char="•"/>
            </a:pPr>
            <a:r>
              <a:rPr lang="ru-RU" sz="2000" dirty="0"/>
              <a:t>У многих видов кошек отсутствуют ресницы</a:t>
            </a:r>
            <a:r>
              <a:rPr lang="ru-RU" sz="2000" dirty="0" smtClean="0"/>
              <a:t>.</a:t>
            </a:r>
          </a:p>
          <a:p>
            <a:pPr>
              <a:buFont typeface="Arial" pitchFamily="34" charset="0"/>
              <a:buChar char="•"/>
            </a:pPr>
            <a:endParaRPr lang="ru-RU" sz="2000" dirty="0"/>
          </a:p>
          <a:p>
            <a:pPr>
              <a:buFont typeface="Arial" pitchFamily="34" charset="0"/>
              <a:buChar char="•"/>
            </a:pPr>
            <a:r>
              <a:rPr lang="ru-RU" sz="2000" dirty="0"/>
              <a:t>. Коты могут прыгнуть в высоту, в пять раз выше собственного роста.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 </a:t>
            </a:r>
            <a:br>
              <a:rPr lang="ru-RU" dirty="0" smtClean="0"/>
            </a:br>
            <a:endParaRPr lang="ru-RU" dirty="0" smtClean="0"/>
          </a:p>
          <a:p>
            <a:pPr>
              <a:buFont typeface="Arial" pitchFamily="34" charset="0"/>
              <a:buChar char="•"/>
            </a:pPr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</p:txBody>
      </p:sp>
      <p:pic>
        <p:nvPicPr>
          <p:cNvPr id="17410" name="Picture 2" descr="https://kartinkin.net/uploads/posts/2022-03/1646781745_35-kartinkin-net-p-koti-krasivie-kartinki-4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36096" y="1196752"/>
            <a:ext cx="2952328" cy="4208653"/>
          </a:xfrm>
          <a:prstGeom prst="rect">
            <a:avLst/>
          </a:prstGeom>
          <a:noFill/>
        </p:spPr>
      </p:pic>
      <p:pic>
        <p:nvPicPr>
          <p:cNvPr id="17412" name="Picture 4" descr="https://zelenyjmir.ru/wp-content/uploads/2017/06/Meyn-kun-27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436096" y="1124744"/>
            <a:ext cx="3024336" cy="4320480"/>
          </a:xfrm>
          <a:prstGeom prst="rect">
            <a:avLst/>
          </a:prstGeom>
          <a:noFill/>
        </p:spPr>
      </p:pic>
      <p:pic>
        <p:nvPicPr>
          <p:cNvPr id="17414" name="Picture 6" descr="https://i.pinimg.com/736x/82/a2/db/82a2db79e3cb5ba13a3326d64792e41c.jpg"/>
          <p:cNvPicPr>
            <a:picLocks noChangeAspect="1" noChangeArrowheads="1"/>
          </p:cNvPicPr>
          <p:nvPr/>
        </p:nvPicPr>
        <p:blipFill>
          <a:blip r:embed="rId5" cstate="print"/>
          <a:srcRect t="17648" r="728"/>
          <a:stretch>
            <a:fillRect/>
          </a:stretch>
        </p:blipFill>
        <p:spPr bwMode="auto">
          <a:xfrm>
            <a:off x="5148064" y="1124744"/>
            <a:ext cx="3414238" cy="432048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/>
                                        <p:tgtEl>
                                          <p:spTgt spid="174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74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74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Шаблон для презентаций &quot;Домашние животные&quot;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3491880" y="116632"/>
            <a:ext cx="236455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Корова</a:t>
            </a:r>
            <a:endParaRPr lang="ru-RU" sz="5400" b="1" cap="none" spc="0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51520" y="980728"/>
            <a:ext cx="4752528" cy="61863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ru-RU" sz="2000" dirty="0" smtClean="0"/>
              <a:t>   Траву</a:t>
            </a:r>
            <a:r>
              <a:rPr lang="ru-RU" sz="2000" dirty="0"/>
              <a:t> коровы не откусывают. Они захватывают пучок травы с одной стороны языком, а с другой стороны зубами, резко поднимают голову вверх и срывают его</a:t>
            </a:r>
            <a:r>
              <a:rPr lang="ru-RU" sz="2000" dirty="0" smtClean="0"/>
              <a:t>.</a:t>
            </a:r>
          </a:p>
          <a:p>
            <a:pPr>
              <a:buFont typeface="Arial" pitchFamily="34" charset="0"/>
              <a:buChar char="•"/>
            </a:pPr>
            <a:endParaRPr lang="ru-RU" sz="2000" dirty="0" smtClean="0"/>
          </a:p>
          <a:p>
            <a:pPr>
              <a:buFont typeface="Arial" pitchFamily="34" charset="0"/>
              <a:buChar char="•"/>
            </a:pPr>
            <a:r>
              <a:rPr lang="ru-RU" sz="2000" dirty="0" smtClean="0"/>
              <a:t>   Корове </a:t>
            </a:r>
            <a:r>
              <a:rPr lang="ru-RU" sz="2000" dirty="0"/>
              <a:t>нужно на сон ночью 7 часов, чтобы выспаться</a:t>
            </a:r>
            <a:r>
              <a:rPr lang="ru-RU" sz="2000" dirty="0" smtClean="0"/>
              <a:t>.</a:t>
            </a:r>
          </a:p>
          <a:p>
            <a:pPr>
              <a:buFont typeface="Arial" pitchFamily="34" charset="0"/>
              <a:buChar char="•"/>
            </a:pPr>
            <a:endParaRPr lang="ru-RU" sz="2000" dirty="0" smtClean="0"/>
          </a:p>
          <a:p>
            <a:pPr>
              <a:buFont typeface="Arial" pitchFamily="34" charset="0"/>
              <a:buChar char="•"/>
            </a:pPr>
            <a:r>
              <a:rPr lang="ru-RU" sz="2000" dirty="0" smtClean="0"/>
              <a:t>   Коровы </a:t>
            </a:r>
            <a:r>
              <a:rPr lang="ru-RU" sz="2000" dirty="0"/>
              <a:t>различают на вкус, как и люди: сладкое, горькое, кислое и соленое. Но предпочитают сладкое</a:t>
            </a:r>
            <a:r>
              <a:rPr lang="ru-RU" sz="2000" dirty="0" smtClean="0"/>
              <a:t>.</a:t>
            </a:r>
          </a:p>
          <a:p>
            <a:pPr>
              <a:buFont typeface="Arial" pitchFamily="34" charset="0"/>
              <a:buChar char="•"/>
            </a:pPr>
            <a:endParaRPr lang="ru-RU" sz="2000" dirty="0" smtClean="0"/>
          </a:p>
          <a:p>
            <a:pPr>
              <a:buFont typeface="Arial" pitchFamily="34" charset="0"/>
              <a:buChar char="•"/>
            </a:pPr>
            <a:r>
              <a:rPr lang="ru-RU" sz="2000" dirty="0" smtClean="0"/>
              <a:t>  Коровы</a:t>
            </a:r>
            <a:r>
              <a:rPr lang="ru-RU" sz="2000" dirty="0"/>
              <a:t> всегда бегают от опасности. Быки же наоборот: бегают, чтобы эту опасность устранить. Бык может напасть и на автомобиль, если он будет представлять для него угрозу.</a:t>
            </a:r>
          </a:p>
          <a:p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18434" name="Picture 2" descr="https://i.pinimg.com/736x/52/74/63/527463ba19303d2157a26a67e6279b7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08104" y="1259857"/>
            <a:ext cx="3008287" cy="3887066"/>
          </a:xfrm>
          <a:prstGeom prst="rect">
            <a:avLst/>
          </a:prstGeom>
          <a:noFill/>
        </p:spPr>
      </p:pic>
      <p:pic>
        <p:nvPicPr>
          <p:cNvPr id="18436" name="Picture 4" descr="https://svetich.info/images/photos/medium/article1931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292080" y="1268760"/>
            <a:ext cx="3339894" cy="4019006"/>
          </a:xfrm>
          <a:prstGeom prst="rect">
            <a:avLst/>
          </a:prstGeom>
          <a:noFill/>
        </p:spPr>
      </p:pic>
      <p:pic>
        <p:nvPicPr>
          <p:cNvPr id="18438" name="Picture 6" descr="https://s1.1zoom.ru/b7066/643/Cow_Grasslands_Grass_Horns_Glance_569196_2048x2732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292080" y="1196752"/>
            <a:ext cx="3149526" cy="420141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/>
                                        <p:tgtEl>
                                          <p:spTgt spid="184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84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1000"/>
                                        <p:tgtEl>
                                          <p:spTgt spid="184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84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Шаблон для презентаций &quot;Домашние животные&quot;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3473859" y="260648"/>
            <a:ext cx="234551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Свинья</a:t>
            </a:r>
            <a:endParaRPr lang="ru-RU" sz="5400" b="1" cap="none" spc="0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95536" y="1124744"/>
            <a:ext cx="4896544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ru-RU" sz="2000" dirty="0" smtClean="0"/>
              <a:t>   Свиньи </a:t>
            </a:r>
            <a:r>
              <a:rPr lang="ru-RU" sz="2000" dirty="0"/>
              <a:t>валяются в грязи просто потому, что не могут потеть, и таким образом </a:t>
            </a:r>
            <a:r>
              <a:rPr lang="ru-RU" sz="2000" dirty="0" smtClean="0"/>
              <a:t>охлаждаются</a:t>
            </a:r>
          </a:p>
          <a:p>
            <a:pPr>
              <a:buFont typeface="Arial" pitchFamily="34" charset="0"/>
              <a:buChar char="•"/>
            </a:pPr>
            <a:r>
              <a:rPr lang="ru-RU" sz="2000" dirty="0" smtClean="0"/>
              <a:t>   Так </a:t>
            </a:r>
            <a:r>
              <a:rPr lang="ru-RU" sz="2000" dirty="0"/>
              <a:t>как свиньи имеют хорошо развитое обоняние, они используются для поиска трюфелей, а иногда и вынюхивают наркотики на службе у </a:t>
            </a:r>
            <a:r>
              <a:rPr lang="ru-RU" sz="2000" dirty="0" smtClean="0"/>
              <a:t>полиции</a:t>
            </a:r>
          </a:p>
          <a:p>
            <a:pPr>
              <a:buFont typeface="Arial" pitchFamily="34" charset="0"/>
              <a:buChar char="•"/>
            </a:pPr>
            <a:r>
              <a:rPr lang="ru-RU" sz="2000" dirty="0" smtClean="0"/>
              <a:t>   Визг свиньи может достигать 115 децибел. Это громче, чем звук двигателя реактивного самолёта, который едва достигает 112 децибел.</a:t>
            </a:r>
            <a:endParaRPr lang="ru-RU" sz="2000" dirty="0"/>
          </a:p>
          <a:p>
            <a:pPr>
              <a:buFont typeface="Arial" pitchFamily="34" charset="0"/>
              <a:buChar char="•"/>
            </a:pPr>
            <a:r>
              <a:rPr lang="ru-RU" sz="2000" dirty="0" smtClean="0"/>
              <a:t>   Самое </a:t>
            </a:r>
            <a:r>
              <a:rPr lang="ru-RU" sz="2000" dirty="0"/>
              <a:t>чувствительное место на теле свиньи – её пятачок</a:t>
            </a:r>
            <a:r>
              <a:rPr lang="ru-RU" sz="2000" dirty="0" smtClean="0"/>
              <a:t>.</a:t>
            </a:r>
          </a:p>
          <a:p>
            <a:pPr>
              <a:buFont typeface="Arial" pitchFamily="34" charset="0"/>
              <a:buChar char="•"/>
            </a:pPr>
            <a:r>
              <a:rPr lang="ru-RU" sz="2000" dirty="0" smtClean="0"/>
              <a:t>   Взрослые </a:t>
            </a:r>
            <a:r>
              <a:rPr lang="ru-RU" sz="2000" dirty="0"/>
              <a:t>свиньи весят от 50 до 150 килограммов.</a:t>
            </a:r>
          </a:p>
          <a:p>
            <a:endParaRPr lang="ru-RU" dirty="0"/>
          </a:p>
          <a:p>
            <a:endParaRPr lang="ru-RU" dirty="0"/>
          </a:p>
        </p:txBody>
      </p:sp>
      <p:pic>
        <p:nvPicPr>
          <p:cNvPr id="19458" name="Picture 2" descr="https://selskoehozjajstvo.ru/wp-content/uploads/2018/08/Domashnyaya-svinya-7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96136" y="1340768"/>
            <a:ext cx="2616290" cy="3924436"/>
          </a:xfrm>
          <a:prstGeom prst="rect">
            <a:avLst/>
          </a:prstGeom>
          <a:noFill/>
        </p:spPr>
      </p:pic>
      <p:pic>
        <p:nvPicPr>
          <p:cNvPr id="19460" name="Picture 4" descr="https://funart.pro/uploads/posts/2021-07/1627469383_7-funart-pro-p-chushka-svinya-zhivotnie-krasivo-foto-8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508104" y="1379440"/>
            <a:ext cx="3168352" cy="3849760"/>
          </a:xfrm>
          <a:prstGeom prst="rect">
            <a:avLst/>
          </a:prstGeom>
          <a:noFill/>
        </p:spPr>
      </p:pic>
      <p:pic>
        <p:nvPicPr>
          <p:cNvPr id="19462" name="Picture 6" descr="https://avatars.mds.yandex.net/get-zen_doc/1626348/pub_5ca1d36621a86300b4ca69d1_5ca1e3834c642d00b3f3a446/scale_1200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39552" y="3429000"/>
            <a:ext cx="4464496" cy="296889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/>
                                        <p:tgtEl>
                                          <p:spTgt spid="194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9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94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194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Шаблон для презентаций &quot;Домашние животные&quot;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3488097" y="116632"/>
            <a:ext cx="237212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Курица</a:t>
            </a:r>
            <a:endParaRPr lang="ru-RU" sz="5400" b="1" cap="none" spc="0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51520" y="980728"/>
            <a:ext cx="4968552" cy="79098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ru-RU" sz="2000" dirty="0" smtClean="0"/>
              <a:t>   Куры </a:t>
            </a:r>
            <a:r>
              <a:rPr lang="ru-RU" sz="2000" dirty="0"/>
              <a:t>откладывают яйца только при свете. Даже если время нестись уже подошло, курица всё равно дождётся наступления дня или включения </a:t>
            </a:r>
            <a:r>
              <a:rPr lang="ru-RU" sz="2000" dirty="0" smtClean="0"/>
              <a:t>освещения.</a:t>
            </a:r>
          </a:p>
          <a:p>
            <a:pPr>
              <a:buFont typeface="Arial" pitchFamily="34" charset="0"/>
              <a:buChar char="•"/>
            </a:pPr>
            <a:endParaRPr lang="ru-RU" sz="2000" dirty="0" smtClean="0"/>
          </a:p>
          <a:p>
            <a:pPr fontAlgn="base">
              <a:buFont typeface="Arial" pitchFamily="34" charset="0"/>
              <a:buChar char="•"/>
            </a:pPr>
            <a:r>
              <a:rPr lang="ru-RU" sz="2000" dirty="0" smtClean="0"/>
              <a:t>   Свежие </a:t>
            </a:r>
            <a:r>
              <a:rPr lang="ru-RU" sz="2000" dirty="0"/>
              <a:t>куриные яйца тонут в воде, несвежие — плавают на поверхности</a:t>
            </a:r>
            <a:r>
              <a:rPr lang="ru-RU" sz="2000" dirty="0" smtClean="0"/>
              <a:t>.</a:t>
            </a:r>
          </a:p>
          <a:p>
            <a:pPr fontAlgn="base">
              <a:buFont typeface="Arial" pitchFamily="34" charset="0"/>
              <a:buChar char="•"/>
            </a:pPr>
            <a:endParaRPr lang="ru-RU" sz="2000" dirty="0"/>
          </a:p>
          <a:p>
            <a:pPr>
              <a:buFont typeface="Arial" pitchFamily="34" charset="0"/>
              <a:buChar char="•"/>
            </a:pPr>
            <a:r>
              <a:rPr lang="ru-RU" sz="2000" dirty="0" smtClean="0"/>
              <a:t>   В </a:t>
            </a:r>
            <a:r>
              <a:rPr lang="ru-RU" sz="2000" dirty="0"/>
              <a:t>отличие от большинства других птиц, курице не требуется отдельное гнездо для яиц — она спокойно откладывает яйца в любое гнездо, находящееся </a:t>
            </a:r>
            <a:r>
              <a:rPr lang="ru-RU" sz="2000" dirty="0" smtClean="0"/>
              <a:t>поблизости</a:t>
            </a:r>
          </a:p>
          <a:p>
            <a:pPr>
              <a:buFont typeface="Arial" pitchFamily="34" charset="0"/>
              <a:buChar char="•"/>
            </a:pPr>
            <a:endParaRPr lang="ru-RU" sz="2000" dirty="0"/>
          </a:p>
          <a:p>
            <a:pPr fontAlgn="base">
              <a:buFont typeface="Arial" pitchFamily="34" charset="0"/>
              <a:buChar char="•"/>
            </a:pPr>
            <a:r>
              <a:rPr lang="ru-RU" sz="2000" dirty="0"/>
              <a:t> </a:t>
            </a:r>
            <a:r>
              <a:rPr lang="ru-RU" sz="2000" dirty="0" smtClean="0"/>
              <a:t> </a:t>
            </a:r>
            <a:r>
              <a:rPr lang="ru-RU" sz="2000" dirty="0"/>
              <a:t>Они не могут летать на большие расстояния, но у них достаточно сил, чтобы забраться высоко на дерево или перелезть через забор</a:t>
            </a:r>
          </a:p>
          <a:p>
            <a:r>
              <a:rPr lang="ru-RU" sz="2000" dirty="0"/>
              <a:t/>
            </a:r>
            <a:br>
              <a:rPr lang="ru-RU" sz="2000" dirty="0"/>
            </a:br>
            <a:endParaRPr lang="ru-RU" sz="2000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/>
          </a:p>
        </p:txBody>
      </p:sp>
      <p:pic>
        <p:nvPicPr>
          <p:cNvPr id="20482" name="Picture 2" descr="https://avatars.mds.yandex.net/get-zen_doc/3126430/pub_5f8cbced4ab7c3765a824016_5f8cbd144ab7c3765a825d22/scale_120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76056" y="1412776"/>
            <a:ext cx="3456384" cy="3456384"/>
          </a:xfrm>
          <a:prstGeom prst="rect">
            <a:avLst/>
          </a:prstGeom>
          <a:noFill/>
        </p:spPr>
      </p:pic>
      <p:pic>
        <p:nvPicPr>
          <p:cNvPr id="20484" name="Picture 4" descr="https://selskoehozjajstvo.ru/wp-content/uploads/2018/08/Vyirashhivanie-tsyiplyat-34-683x1024.jpg"/>
          <p:cNvPicPr>
            <a:picLocks noChangeAspect="1" noChangeArrowheads="1"/>
          </p:cNvPicPr>
          <p:nvPr/>
        </p:nvPicPr>
        <p:blipFill>
          <a:blip r:embed="rId4" cstate="print"/>
          <a:srcRect t="23774"/>
          <a:stretch>
            <a:fillRect/>
          </a:stretch>
        </p:blipFill>
        <p:spPr bwMode="auto">
          <a:xfrm>
            <a:off x="5199506" y="1340769"/>
            <a:ext cx="3404942" cy="381642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/>
                                        <p:tgtEl>
                                          <p:spTgt spid="2048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04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135</TotalTime>
  <Words>312</Words>
  <Application>Microsoft Office PowerPoint</Application>
  <PresentationFormat>Экран (4:3)</PresentationFormat>
  <Paragraphs>59</Paragraphs>
  <Slides>6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7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Александра</dc:creator>
  <cp:lastModifiedBy>Александра</cp:lastModifiedBy>
  <cp:revision>14</cp:revision>
  <dcterms:created xsi:type="dcterms:W3CDTF">2022-04-23T12:07:39Z</dcterms:created>
  <dcterms:modified xsi:type="dcterms:W3CDTF">2022-04-23T14:23:04Z</dcterms:modified>
</cp:coreProperties>
</file>